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84.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notesSlides/notesSlide31.xml" ContentType="application/vnd.openxmlformats-officedocument.presentationml.notes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s/slide71.xml" ContentType="application/vnd.openxmlformats-officedocument.presentationml.slide+xml"/>
  <Override PartName="/ppt/slides/slide90.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ppt/notesSlides/notesSlide10.xml" ContentType="application/vnd.openxmlformats-officedocument.presentationml.notesSlide+xml"/>
  <Override PartName="/ppt/slides/slide91.xml" ContentType="application/vnd.openxmlformats-officedocument.presentationml.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notesSlides/notesSlide21.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93"/>
  </p:notesMasterIdLst>
  <p:sldIdLst>
    <p:sldId id="256" r:id="rId2"/>
    <p:sldId id="257" r:id="rId3"/>
    <p:sldId id="328" r:id="rId4"/>
    <p:sldId id="329" r:id="rId5"/>
    <p:sldId id="278" r:id="rId6"/>
    <p:sldId id="258" r:id="rId7"/>
    <p:sldId id="259" r:id="rId8"/>
    <p:sldId id="260" r:id="rId9"/>
    <p:sldId id="262" r:id="rId10"/>
    <p:sldId id="261" r:id="rId11"/>
    <p:sldId id="263" r:id="rId12"/>
    <p:sldId id="264" r:id="rId13"/>
    <p:sldId id="265" r:id="rId14"/>
    <p:sldId id="266" r:id="rId15"/>
    <p:sldId id="305" r:id="rId16"/>
    <p:sldId id="267" r:id="rId17"/>
    <p:sldId id="268" r:id="rId18"/>
    <p:sldId id="269" r:id="rId19"/>
    <p:sldId id="270" r:id="rId20"/>
    <p:sldId id="271" r:id="rId21"/>
    <p:sldId id="272" r:id="rId22"/>
    <p:sldId id="273" r:id="rId23"/>
    <p:sldId id="274" r:id="rId24"/>
    <p:sldId id="276" r:id="rId25"/>
    <p:sldId id="277" r:id="rId26"/>
    <p:sldId id="279" r:id="rId27"/>
    <p:sldId id="285" r:id="rId28"/>
    <p:sldId id="280" r:id="rId29"/>
    <p:sldId id="312" r:id="rId30"/>
    <p:sldId id="313" r:id="rId31"/>
    <p:sldId id="314" r:id="rId32"/>
    <p:sldId id="315" r:id="rId33"/>
    <p:sldId id="316" r:id="rId34"/>
    <p:sldId id="317" r:id="rId35"/>
    <p:sldId id="318" r:id="rId36"/>
    <p:sldId id="311" r:id="rId37"/>
    <p:sldId id="320" r:id="rId38"/>
    <p:sldId id="319" r:id="rId39"/>
    <p:sldId id="321" r:id="rId40"/>
    <p:sldId id="322" r:id="rId41"/>
    <p:sldId id="323" r:id="rId42"/>
    <p:sldId id="283" r:id="rId43"/>
    <p:sldId id="284" r:id="rId44"/>
    <p:sldId id="324" r:id="rId45"/>
    <p:sldId id="325" r:id="rId46"/>
    <p:sldId id="326" r:id="rId47"/>
    <p:sldId id="286" r:id="rId48"/>
    <p:sldId id="287" r:id="rId49"/>
    <p:sldId id="327" r:id="rId50"/>
    <p:sldId id="288" r:id="rId51"/>
    <p:sldId id="330" r:id="rId52"/>
    <p:sldId id="289" r:id="rId53"/>
    <p:sldId id="290" r:id="rId54"/>
    <p:sldId id="291" r:id="rId55"/>
    <p:sldId id="301" r:id="rId56"/>
    <p:sldId id="331" r:id="rId57"/>
    <p:sldId id="332" r:id="rId58"/>
    <p:sldId id="302" r:id="rId59"/>
    <p:sldId id="292" r:id="rId60"/>
    <p:sldId id="293" r:id="rId61"/>
    <p:sldId id="298" r:id="rId62"/>
    <p:sldId id="297" r:id="rId63"/>
    <p:sldId id="295" r:id="rId64"/>
    <p:sldId id="296" r:id="rId65"/>
    <p:sldId id="335" r:id="rId66"/>
    <p:sldId id="336" r:id="rId67"/>
    <p:sldId id="299" r:id="rId68"/>
    <p:sldId id="300" r:id="rId69"/>
    <p:sldId id="303" r:id="rId70"/>
    <p:sldId id="337" r:id="rId71"/>
    <p:sldId id="338" r:id="rId72"/>
    <p:sldId id="333" r:id="rId73"/>
    <p:sldId id="339" r:id="rId74"/>
    <p:sldId id="304" r:id="rId75"/>
    <p:sldId id="306" r:id="rId76"/>
    <p:sldId id="310" r:id="rId77"/>
    <p:sldId id="307" r:id="rId78"/>
    <p:sldId id="308" r:id="rId79"/>
    <p:sldId id="309" r:id="rId80"/>
    <p:sldId id="334" r:id="rId81"/>
    <p:sldId id="340" r:id="rId82"/>
    <p:sldId id="341" r:id="rId83"/>
    <p:sldId id="342" r:id="rId84"/>
    <p:sldId id="347" r:id="rId85"/>
    <p:sldId id="343" r:id="rId86"/>
    <p:sldId id="348" r:id="rId87"/>
    <p:sldId id="349" r:id="rId88"/>
    <p:sldId id="344" r:id="rId89"/>
    <p:sldId id="345" r:id="rId90"/>
    <p:sldId id="346" r:id="rId91"/>
    <p:sldId id="350" r:id="rId9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5147" autoAdjust="0"/>
  </p:normalViewPr>
  <p:slideViewPr>
    <p:cSldViewPr snapToObjects="1">
      <p:cViewPr>
        <p:scale>
          <a:sx n="100" d="100"/>
          <a:sy n="100" d="100"/>
        </p:scale>
        <p:origin x="-37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24D1F-DA9D-2E4B-B6FB-08516963D3C0}" type="datetimeFigureOut">
              <a:rPr lang="it-IT" smtClean="0"/>
              <a:pPr/>
              <a:t>2-03-2017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18E03-FA9C-7749-9D32-79CDACA6571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vlab.amrita.edu/?sub=3&amp;brch=67&amp;sim=185&amp;cnt=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scratch.mit.edu/projects/chalkmarrow/4193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 Id="rId3" Type="http://schemas.openxmlformats.org/officeDocument/2006/relationships/hyperlink" Target="http://scratch.mit.edu/projects/chalkmarrow/41930"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scratch.mit.edu/projects/chalkmarrow/41930"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Il tema della lezione di oggi sarà la complessità, un termine indubbiamente altisonante che può sicuramente evocare un grande fascino. Oggi proverò a darvi alcuni elementi di questa branca della scienza: non pretenderò di fornirvi spiegazioni esaustive perché quello che vorrei fare è fornirvi alcune chiavi di lettura, facendovi entrare, piuttosto, nella logica della scienza della complessità.</a:t>
            </a:r>
          </a:p>
        </p:txBody>
      </p:sp>
      <p:sp>
        <p:nvSpPr>
          <p:cNvPr id="4" name="Segnaposto numero diapositiva 3"/>
          <p:cNvSpPr>
            <a:spLocks noGrp="1"/>
          </p:cNvSpPr>
          <p:nvPr>
            <p:ph type="sldNum" sz="quarter" idx="10"/>
          </p:nvPr>
        </p:nvSpPr>
        <p:spPr/>
        <p:txBody>
          <a:bodyPr/>
          <a:lstStyle/>
          <a:p>
            <a:fld id="{A1918E03-FA9C-7749-9D32-79CDACA65710}"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24</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Legge di</a:t>
            </a:r>
            <a:r>
              <a:rPr lang="it-IT" baseline="0" dirty="0" smtClean="0"/>
              <a:t> caduta dei gravi: la posso studiare come una legge lineare se effettuo un cambio di variabile </a:t>
            </a:r>
            <a:r>
              <a:rPr lang="it-IT" baseline="0" dirty="0" err="1" smtClean="0"/>
              <a:t>u</a:t>
            </a:r>
            <a:r>
              <a:rPr lang="it-IT" baseline="0" dirty="0" smtClean="0"/>
              <a:t>:=t^2</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26</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SCRIVERE</a:t>
            </a:r>
            <a:r>
              <a:rPr lang="it-IT" baseline="0" dirty="0" smtClean="0"/>
              <a:t> EQUAZIONI</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28</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Assunzioni del modello:</a:t>
            </a:r>
          </a:p>
          <a:p>
            <a:pPr>
              <a:buFontTx/>
              <a:buChar char="-"/>
            </a:pPr>
            <a:r>
              <a:rPr lang="it-IT" dirty="0" smtClean="0"/>
              <a:t> Popolazione delle prede trova cibo continuamente</a:t>
            </a:r>
            <a:r>
              <a:rPr lang="it-IT" baseline="0" dirty="0" smtClean="0"/>
              <a:t> (crescita illimitata) e non muore di morte naturale</a:t>
            </a:r>
          </a:p>
          <a:p>
            <a:pPr>
              <a:buFontTx/>
              <a:buChar char="-"/>
            </a:pPr>
            <a:r>
              <a:rPr lang="it-IT" baseline="0" dirty="0" smtClean="0"/>
              <a:t> Quantità di cibo per i predatori dipende solo dalla popolazione delle prede</a:t>
            </a:r>
          </a:p>
          <a:p>
            <a:pPr>
              <a:buFontTx/>
              <a:buChar char="-"/>
            </a:pPr>
            <a:r>
              <a:rPr lang="it-IT" baseline="0" dirty="0" smtClean="0"/>
              <a:t> Tasso di riproduzione di popolazione è proporzionale alla sua dimensione</a:t>
            </a:r>
          </a:p>
          <a:p>
            <a:pPr>
              <a:buFontTx/>
              <a:buChar char="-"/>
            </a:pPr>
            <a:r>
              <a:rPr lang="it-IT" baseline="0" dirty="0" smtClean="0"/>
              <a:t> Durante il processo l’ambiente non cambia in favore di una specie e l’adattamento genetico è sufficientemente lento</a:t>
            </a:r>
          </a:p>
          <a:p>
            <a:pPr>
              <a:buFontTx/>
              <a:buChar char="-"/>
            </a:pPr>
            <a:endParaRPr lang="it-IT" baseline="0" dirty="0" smtClean="0"/>
          </a:p>
          <a:p>
            <a:pPr>
              <a:buFontTx/>
              <a:buChar char="-"/>
            </a:pPr>
            <a:r>
              <a:rPr lang="it-IT" baseline="0" dirty="0" smtClean="0"/>
              <a:t> A aumenta </a:t>
            </a:r>
            <a:r>
              <a:rPr lang="it-IT" baseline="0" dirty="0" smtClean="0">
                <a:sym typeface="Wingdings"/>
              </a:rPr>
              <a:t> prede aumentano  predatori aumentano</a:t>
            </a:r>
          </a:p>
          <a:p>
            <a:pPr>
              <a:buFontTx/>
              <a:buChar char="-"/>
            </a:pPr>
            <a:r>
              <a:rPr lang="it-IT" baseline="0" dirty="0" smtClean="0">
                <a:sym typeface="Wingdings"/>
              </a:rPr>
              <a:t> B aumenta  prede diminuiscono</a:t>
            </a:r>
            <a:endParaRPr lang="it-IT" baseline="0" dirty="0" smtClean="0"/>
          </a:p>
          <a:p>
            <a:pPr>
              <a:buFontTx/>
              <a:buChar char="-"/>
            </a:pPr>
            <a:r>
              <a:rPr lang="it-IT" baseline="0" dirty="0" smtClean="0"/>
              <a:t> C aumenta </a:t>
            </a:r>
            <a:r>
              <a:rPr lang="it-IT" baseline="0" dirty="0" smtClean="0">
                <a:sym typeface="Wingdings"/>
              </a:rPr>
              <a:t> predatori aumentano</a:t>
            </a:r>
          </a:p>
          <a:p>
            <a:pPr>
              <a:buFontTx/>
              <a:buChar char="-"/>
            </a:pPr>
            <a:r>
              <a:rPr lang="it-IT" baseline="0" dirty="0" smtClean="0">
                <a:sym typeface="Wingdings"/>
              </a:rPr>
              <a:t> D aumenta  predatori diminuiscono</a:t>
            </a:r>
          </a:p>
          <a:p>
            <a:pPr>
              <a:buFontTx/>
              <a:buChar char="-"/>
            </a:pPr>
            <a:endParaRPr lang="it-IT" baseline="0" dirty="0" smtClean="0">
              <a:sym typeface="Wingdings"/>
            </a:endParaRPr>
          </a:p>
          <a:p>
            <a:pPr>
              <a:buFontTx/>
              <a:buChar char="-"/>
            </a:pPr>
            <a:endParaRPr lang="it-IT" baseline="0" dirty="0" smtClean="0"/>
          </a:p>
          <a:p>
            <a:pPr>
              <a:buFontTx/>
              <a:buNone/>
            </a:pPr>
            <a:endParaRPr lang="it-IT" baseline="0" dirty="0" smtClean="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29</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a:t>
            </a:r>
            <a:r>
              <a:rPr lang="it-IT" baseline="0" dirty="0" smtClean="0"/>
              <a:t> numero di prede “anticipa” il numero dei predatori, che a sua volta retroagisce sul numero delle prede</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30</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hlinkClick r:id="rId3"/>
              </a:rPr>
              <a:t>http://vlab.amrita.edu/?sub=3&amp;brch=67&amp;sim=185&amp;cnt=1</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 </a:t>
            </a:r>
          </a:p>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36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https</a:t>
            </a:r>
            <a:r>
              <a:rPr lang="it-IT" dirty="0" smtClean="0"/>
              <a:t>://</a:t>
            </a:r>
            <a:r>
              <a:rPr lang="it-IT" dirty="0" err="1" smtClean="0"/>
              <a:t>en.wikipedia.org</a:t>
            </a:r>
            <a:r>
              <a:rPr lang="it-IT" dirty="0" smtClean="0"/>
              <a:t>/</a:t>
            </a:r>
            <a:r>
              <a:rPr lang="it-IT" dirty="0" err="1" smtClean="0"/>
              <a:t>wiki</a:t>
            </a:r>
            <a:r>
              <a:rPr lang="it-IT" dirty="0" smtClean="0"/>
              <a:t>/Wolves_and_moose_on_Isle_Royale</a:t>
            </a:r>
          </a:p>
          <a:p>
            <a:endParaRPr lang="it-IT" dirty="0" smtClean="0"/>
          </a:p>
          <a:p>
            <a:r>
              <a:rPr lang="it-IT" dirty="0" smtClean="0"/>
              <a:t>DOPO</a:t>
            </a:r>
            <a:r>
              <a:rPr lang="it-IT" baseline="0" dirty="0" smtClean="0"/>
              <a:t> lo riprenderò parlando di feedback. Per ora non lo cito.</a:t>
            </a:r>
          </a:p>
          <a:p>
            <a:endParaRPr lang="it-IT" baseline="0" dirty="0" smtClean="0"/>
          </a:p>
          <a:p>
            <a:r>
              <a:rPr lang="it-IT" baseline="0" dirty="0" smtClean="0"/>
              <a:t> </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37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42</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Mostro cosa indicano i vertici del cubo</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46</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Facoltativamente, se c’è tempo, vedere </a:t>
            </a:r>
            <a:r>
              <a:rPr lang="it-IT" dirty="0" smtClean="0">
                <a:hlinkClick r:id="rId3"/>
              </a:rPr>
              <a:t>http://scratch.mit.edu/projects/chalkmarrow/41930</a:t>
            </a:r>
            <a:endParaRPr lang="it-IT" dirty="0" smtClean="0"/>
          </a:p>
          <a:p>
            <a:endParaRPr lang="it-IT" baseline="0" dirty="0" smtClean="0"/>
          </a:p>
          <a:p>
            <a:r>
              <a:rPr lang="it-IT" baseline="0" dirty="0" smtClean="0"/>
              <a:t>  </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49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Mi perdonerete se non inizio dalla scienza ma da una questione linguistica. Vorrei infatti cominciare, paradossalmente, dal dato più semplice: la parola stessa “complessità”. Da dove nasce? Qual è la sua etimologia? Termini come complesso, complicato, semplice, di cui facciamo corrente uso nella nostra lingua, provengono tutti da un’unica radice indoeuropea “</a:t>
            </a:r>
            <a:r>
              <a:rPr lang="it-IT" sz="1200" kern="1200" dirty="0" err="1" smtClean="0">
                <a:solidFill>
                  <a:schemeClr val="tx1"/>
                </a:solidFill>
                <a:latin typeface="+mn-lt"/>
                <a:ea typeface="+mn-ea"/>
                <a:cs typeface="+mn-cs"/>
              </a:rPr>
              <a:t>plek</a:t>
            </a:r>
            <a:r>
              <a:rPr lang="it-IT" sz="1200" kern="1200" dirty="0" smtClean="0">
                <a:solidFill>
                  <a:schemeClr val="tx1"/>
                </a:solidFill>
                <a:latin typeface="+mn-lt"/>
                <a:ea typeface="+mn-ea"/>
                <a:cs typeface="+mn-cs"/>
              </a:rPr>
              <a:t>” che ha significato di parte, piega, intreccio. Il latino utilizzò questa radice </a:t>
            </a:r>
            <a:r>
              <a:rPr lang="it-IT" sz="1200" kern="1200" dirty="0" err="1" smtClean="0">
                <a:solidFill>
                  <a:schemeClr val="tx1"/>
                </a:solidFill>
                <a:latin typeface="+mn-lt"/>
                <a:ea typeface="+mn-ea"/>
                <a:cs typeface="+mn-cs"/>
              </a:rPr>
              <a:t>plek</a:t>
            </a:r>
            <a:r>
              <a:rPr lang="it-IT" sz="1200" kern="1200" dirty="0" smtClean="0">
                <a:solidFill>
                  <a:schemeClr val="tx1"/>
                </a:solidFill>
                <a:latin typeface="+mn-lt"/>
                <a:ea typeface="+mn-ea"/>
                <a:cs typeface="+mn-cs"/>
              </a:rPr>
              <a:t> per costruire il verbo “</a:t>
            </a:r>
            <a:r>
              <a:rPr lang="it-IT" sz="1200" kern="1200" dirty="0" err="1" smtClean="0">
                <a:solidFill>
                  <a:schemeClr val="tx1"/>
                </a:solidFill>
                <a:latin typeface="+mn-lt"/>
                <a:ea typeface="+mn-ea"/>
                <a:cs typeface="+mn-cs"/>
              </a:rPr>
              <a:t>plicare</a:t>
            </a:r>
            <a:r>
              <a:rPr lang="it-IT" sz="1200" kern="1200" dirty="0" smtClean="0">
                <a:solidFill>
                  <a:schemeClr val="tx1"/>
                </a:solidFill>
                <a:latin typeface="+mn-lt"/>
                <a:ea typeface="+mn-ea"/>
                <a:cs typeface="+mn-cs"/>
              </a:rPr>
              <a:t>” che significa “piegare”, il verbo “</a:t>
            </a:r>
            <a:r>
              <a:rPr lang="it-IT" sz="1200" kern="1200" dirty="0" err="1" smtClean="0">
                <a:solidFill>
                  <a:schemeClr val="tx1"/>
                </a:solidFill>
                <a:latin typeface="+mn-lt"/>
                <a:ea typeface="+mn-ea"/>
                <a:cs typeface="+mn-cs"/>
              </a:rPr>
              <a:t>plectere</a:t>
            </a:r>
            <a:r>
              <a:rPr lang="it-IT" sz="1200" kern="1200" dirty="0" smtClean="0">
                <a:solidFill>
                  <a:schemeClr val="tx1"/>
                </a:solidFill>
                <a:latin typeface="+mn-lt"/>
                <a:ea typeface="+mn-ea"/>
                <a:cs typeface="+mn-cs"/>
              </a:rPr>
              <a:t>” che significa “intrecciare” ed il suffisso “</a:t>
            </a:r>
            <a:r>
              <a:rPr lang="it-IT" sz="1200" kern="1200" dirty="0" err="1" smtClean="0">
                <a:solidFill>
                  <a:schemeClr val="tx1"/>
                </a:solidFill>
                <a:latin typeface="+mn-lt"/>
                <a:ea typeface="+mn-ea"/>
                <a:cs typeface="+mn-cs"/>
              </a:rPr>
              <a:t>-plex</a:t>
            </a:r>
            <a:r>
              <a:rPr lang="it-IT" sz="1200" kern="1200" dirty="0" smtClean="0">
                <a:solidFill>
                  <a:schemeClr val="tx1"/>
                </a:solidFill>
                <a:latin typeface="+mn-lt"/>
                <a:ea typeface="+mn-ea"/>
                <a:cs typeface="+mn-cs"/>
              </a:rPr>
              <a:t>” che significa “parte”. “Complicato”, lo capite bene, nasce da </a:t>
            </a:r>
            <a:r>
              <a:rPr lang="it-IT" sz="1200" kern="1200" dirty="0" err="1" smtClean="0">
                <a:solidFill>
                  <a:schemeClr val="tx1"/>
                </a:solidFill>
                <a:latin typeface="+mn-lt"/>
                <a:ea typeface="+mn-ea"/>
                <a:cs typeface="+mn-cs"/>
              </a:rPr>
              <a:t>cum</a:t>
            </a:r>
            <a:r>
              <a:rPr lang="it-IT" sz="1200" kern="1200" dirty="0" smtClean="0">
                <a:solidFill>
                  <a:schemeClr val="tx1"/>
                </a:solidFill>
                <a:latin typeface="+mn-lt"/>
                <a:ea typeface="+mn-ea"/>
                <a:cs typeface="+mn-cs"/>
              </a:rPr>
              <a:t> + </a:t>
            </a:r>
            <a:r>
              <a:rPr lang="it-IT" sz="1200" kern="1200" dirty="0" err="1" smtClean="0">
                <a:solidFill>
                  <a:schemeClr val="tx1"/>
                </a:solidFill>
                <a:latin typeface="+mn-lt"/>
                <a:ea typeface="+mn-ea"/>
                <a:cs typeface="+mn-cs"/>
              </a:rPr>
              <a:t>plicare</a:t>
            </a:r>
            <a:r>
              <a:rPr lang="it-IT" sz="1200" kern="1200" dirty="0" smtClean="0">
                <a:solidFill>
                  <a:schemeClr val="tx1"/>
                </a:solidFill>
                <a:latin typeface="+mn-lt"/>
                <a:ea typeface="+mn-ea"/>
                <a:cs typeface="+mn-cs"/>
              </a:rPr>
              <a:t> ed indica qualcosa che ha pieghe. A titolo evocativo, un origami è complicato perché ha delle pieghe che possono essere dis-piegate. Non ci sono solo pieghe che possono essere dis-piegate nel mondo, ma ci sono anche degli intrecci, ed è da qui che nasce il termine “complesso”, da </a:t>
            </a:r>
            <a:r>
              <a:rPr lang="it-IT" sz="1200" kern="1200" dirty="0" err="1" smtClean="0">
                <a:solidFill>
                  <a:schemeClr val="tx1"/>
                </a:solidFill>
                <a:latin typeface="+mn-lt"/>
                <a:ea typeface="+mn-ea"/>
                <a:cs typeface="+mn-cs"/>
              </a:rPr>
              <a:t>cum</a:t>
            </a:r>
            <a:r>
              <a:rPr lang="it-IT" sz="1200" kern="1200" dirty="0" smtClean="0">
                <a:solidFill>
                  <a:schemeClr val="tx1"/>
                </a:solidFill>
                <a:latin typeface="+mn-lt"/>
                <a:ea typeface="+mn-ea"/>
                <a:cs typeface="+mn-cs"/>
              </a:rPr>
              <a:t> + </a:t>
            </a:r>
            <a:r>
              <a:rPr lang="it-IT" sz="1200" kern="1200" dirty="0" err="1" smtClean="0">
                <a:solidFill>
                  <a:schemeClr val="tx1"/>
                </a:solidFill>
                <a:latin typeface="+mn-lt"/>
                <a:ea typeface="+mn-ea"/>
                <a:cs typeface="+mn-cs"/>
              </a:rPr>
              <a:t>plectere</a:t>
            </a:r>
            <a:r>
              <a:rPr lang="it-IT" sz="1200" kern="1200" dirty="0" smtClean="0">
                <a:solidFill>
                  <a:schemeClr val="tx1"/>
                </a:solidFill>
                <a:latin typeface="+mn-lt"/>
                <a:ea typeface="+mn-ea"/>
                <a:cs typeface="+mn-cs"/>
              </a:rPr>
              <a:t>, ad indicare qualcosa di intrecciato insieme che non può essere dis-piegato. Tenete a mente questa differenza, tra complicato e complesso: cercherò di riprenderla in più punti per arrivare a farvi avere davvero un’idea di che cosa significhi. </a:t>
            </a:r>
          </a:p>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Facoltativamente, se c’è tempo, vedere </a:t>
            </a:r>
            <a:r>
              <a:rPr lang="it-IT" dirty="0" smtClean="0">
                <a:hlinkClick r:id="rId3"/>
              </a:rPr>
              <a:t>http://scratch.mit.edu/projects/chalkmarrow/41930</a:t>
            </a:r>
            <a:endParaRPr lang="it-IT" dirty="0" smtClean="0"/>
          </a:p>
          <a:p>
            <a:endParaRPr lang="it-IT" baseline="0" dirty="0" smtClean="0"/>
          </a:p>
          <a:p>
            <a:r>
              <a:rPr lang="it-IT" baseline="0" dirty="0" smtClean="0"/>
              <a:t>  </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51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smtClean="0"/>
              <a:t>DA </a:t>
            </a:r>
            <a:r>
              <a:rPr lang="it-IT" baseline="0" dirty="0" err="1" smtClean="0"/>
              <a:t>3</a:t>
            </a:r>
            <a:r>
              <a:rPr lang="it-IT" baseline="0" dirty="0" smtClean="0"/>
              <a:t>:17 A </a:t>
            </a:r>
            <a:r>
              <a:rPr lang="it-IT" baseline="0" dirty="0" err="1" smtClean="0"/>
              <a:t>4</a:t>
            </a:r>
            <a:r>
              <a:rPr lang="it-IT" baseline="0" dirty="0" smtClean="0"/>
              <a:t>:18, MOSTRO IL VIDEO (che ritaglierò opportunamente)</a:t>
            </a:r>
          </a:p>
          <a:p>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Facoltativamente, se c’è tempo, vedere </a:t>
            </a:r>
            <a:r>
              <a:rPr lang="it-IT" dirty="0" smtClean="0">
                <a:hlinkClick r:id="rId3"/>
              </a:rPr>
              <a:t>http://scratch.mit.edu/projects/chalkmarrow/41930</a:t>
            </a:r>
            <a:endParaRPr lang="it-IT" dirty="0" smtClean="0"/>
          </a:p>
          <a:p>
            <a:endParaRPr lang="it-IT" baseline="0" dirty="0" smtClean="0"/>
          </a:p>
          <a:p>
            <a:r>
              <a:rPr lang="it-IT" baseline="0" dirty="0" smtClean="0"/>
              <a:t>  </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52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Pendolo semplice è prevedibilissimo (</a:t>
            </a:r>
            <a:r>
              <a:rPr lang="it-IT" baseline="0" dirty="0" smtClean="0"/>
              <a:t>e per </a:t>
            </a:r>
            <a:r>
              <a:rPr lang="it-IT" baseline="0" dirty="0" err="1" smtClean="0"/>
              <a:t>fortuna…</a:t>
            </a:r>
            <a:r>
              <a:rPr lang="it-IT" baseline="0" dirty="0" smtClean="0"/>
              <a:t> orologi a pendolo)</a:t>
            </a:r>
          </a:p>
          <a:p>
            <a:r>
              <a:rPr lang="it-IT" baseline="0" dirty="0" smtClean="0"/>
              <a:t>Stabilità rispetto a piccoli cambiamenti nelle condizioni iniziali</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55</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Un’incertezza noi la avremo</a:t>
            </a:r>
            <a:r>
              <a:rPr lang="it-IT" baseline="0" dirty="0" smtClean="0"/>
              <a:t> sempre: (numeri irrazionali ma anche limitatezza nella precisione delle cifre significative fornite da un esperimento)</a:t>
            </a:r>
            <a:endParaRPr lang="it-IT" dirty="0" smtClean="0"/>
          </a:p>
          <a:p>
            <a:endParaRPr lang="it-IT" dirty="0" smtClean="0"/>
          </a:p>
          <a:p>
            <a:r>
              <a:rPr lang="it-IT" dirty="0" smtClean="0"/>
              <a:t>Parlare dell’incertezza nella fisica moderna</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58</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59</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Qui</a:t>
            </a:r>
            <a:r>
              <a:rPr lang="it-IT" baseline="0" dirty="0" smtClean="0"/>
              <a:t> si guarda il video insieme e si risponde collettivamente alle domande della lezione</a:t>
            </a:r>
          </a:p>
        </p:txBody>
      </p:sp>
      <p:sp>
        <p:nvSpPr>
          <p:cNvPr id="4" name="Segnaposto numero diapositiva 3"/>
          <p:cNvSpPr>
            <a:spLocks noGrp="1"/>
          </p:cNvSpPr>
          <p:nvPr>
            <p:ph type="sldNum" sz="quarter" idx="10"/>
          </p:nvPr>
        </p:nvSpPr>
        <p:spPr/>
        <p:txBody>
          <a:bodyPr/>
          <a:lstStyle/>
          <a:p>
            <a:fld id="{A1918E03-FA9C-7749-9D32-79CDACA65710}" type="slidenum">
              <a:rPr lang="it-IT" smtClean="0"/>
              <a:pPr/>
              <a:t>60</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63</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Esempio dalla fluidodinamica</a:t>
            </a:r>
          </a:p>
          <a:p>
            <a:r>
              <a:rPr lang="it-IT" dirty="0" smtClean="0"/>
              <a:t>1900</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65</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navicelle spaziali trasportano se stesse in giro per il mond</a:t>
            </a:r>
            <a:r>
              <a:rPr lang="it-IT" baseline="0" dirty="0" smtClean="0"/>
              <a:t>o (</a:t>
            </a:r>
            <a:r>
              <a:rPr lang="it-IT" baseline="0" dirty="0" err="1" smtClean="0"/>
              <a:t>glider</a:t>
            </a:r>
            <a:r>
              <a:rPr lang="it-IT" baseline="0" dirty="0" smtClean="0"/>
              <a:t>, astronave leggera)</a:t>
            </a:r>
          </a:p>
          <a:p>
            <a:endParaRPr lang="it-IT" baseline="0" dirty="0" smtClean="0"/>
          </a:p>
          <a:p>
            <a:endParaRPr lang="it-IT" baseline="0" dirty="0" smtClean="0"/>
          </a:p>
          <a:p>
            <a:r>
              <a:rPr lang="it-IT" baseline="0" dirty="0" smtClean="0"/>
              <a:t>APRIRE DIRETTAMENTE DA CHROME perché NON VA!</a:t>
            </a:r>
          </a:p>
        </p:txBody>
      </p:sp>
      <p:sp>
        <p:nvSpPr>
          <p:cNvPr id="4" name="Segnaposto numero diapositiva 3"/>
          <p:cNvSpPr>
            <a:spLocks noGrp="1"/>
          </p:cNvSpPr>
          <p:nvPr>
            <p:ph type="sldNum" sz="quarter" idx="10"/>
          </p:nvPr>
        </p:nvSpPr>
        <p:spPr/>
        <p:txBody>
          <a:bodyPr/>
          <a:lstStyle/>
          <a:p>
            <a:fld id="{A1918E03-FA9C-7749-9D32-79CDACA65710}" type="slidenum">
              <a:rPr lang="it-IT" smtClean="0"/>
              <a:pPr/>
              <a:t>72</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74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SISTEMI (STRUTTURA E FUNZIONAMENTO)</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E PROBLEMI (COMPLICATI</a:t>
            </a:r>
            <a:r>
              <a:rPr lang="it-IT" sz="1200" kern="1200" baseline="0" dirty="0" smtClean="0">
                <a:solidFill>
                  <a:schemeClr val="tx1"/>
                </a:solidFill>
                <a:latin typeface="+mn-lt"/>
                <a:ea typeface="+mn-ea"/>
                <a:cs typeface="+mn-cs"/>
              </a:rPr>
              <a:t> O COMPLESSI)</a:t>
            </a:r>
            <a:endParaRPr lang="it-IT" sz="12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In scienza (non parlo ora nello specifico della Fisica ma mi riferisco alla scienza in generale, perché la complessità va ad abbracciare uno spettro molto ampio di discipline) abbiamo a che fare con sistemi caratterizzati da una struttura e da un funzionamento propri, e da problemi. </a:t>
            </a:r>
          </a:p>
          <a:p>
            <a:r>
              <a:rPr lang="it-IT" sz="1200" kern="1200" dirty="0" smtClean="0">
                <a:solidFill>
                  <a:schemeClr val="tx1"/>
                </a:solidFill>
                <a:latin typeface="+mn-lt"/>
                <a:ea typeface="+mn-ea"/>
                <a:cs typeface="+mn-cs"/>
              </a:rPr>
              <a:t>Iniziamo con il trattare i problemi: vi sono problemi complicati e problemi complessi. Cosa sono i problemi complicati? Sono problemi per i quali esiste una procedura lineare nota, dei passi da seguire, delle “istruzioni” (e questa procedura la chiameremo “algoritmo”), che permettono di scomporre il problema complicato in un numero finito di sotto-problemi semplici, dei quali la soluzione è nota.</a:t>
            </a:r>
          </a:p>
          <a:p>
            <a:r>
              <a:rPr lang="it-IT" sz="1200" kern="1200" dirty="0" smtClean="0">
                <a:solidFill>
                  <a:schemeClr val="tx1"/>
                </a:solidFill>
                <a:latin typeface="+mn-lt"/>
                <a:ea typeface="+mn-ea"/>
                <a:cs typeface="+mn-cs"/>
              </a:rPr>
              <a:t>Sebbene molti problemi si risolvano al calcolatore, quindi con l’utilizzo di algoritmi scritti al computer (e tra poco ne vedremo degli esempi), parliamo di algoritmi (in senso tecnico) anche quando ci riferiamo alle procedure di soluzione di un’equazione di primo grado.</a:t>
            </a:r>
            <a:r>
              <a:rPr lang="it-IT" dirty="0" smtClean="0"/>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7</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Localmente un cerchio è una linea retta, infatti possiede una tangente in ogni suo punto e vita molto da vicino si approssima</a:t>
            </a:r>
            <a:r>
              <a:rPr lang="it-IT" baseline="0" dirty="0" smtClean="0"/>
              <a:t> proprio alla tangente!!</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83</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Pertanto, quando si disegna</a:t>
            </a:r>
            <a:r>
              <a:rPr lang="it-IT" baseline="0" dirty="0" smtClean="0"/>
              <a:t> un frattale concretamente, ci si può fermare dopo un congruo numero di iterazioni</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86</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Ripiegamenti vantaggiosi</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90</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Ripiegamenti vantaggiosi</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91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Sono invece complessi quei problemi per cui non esiste una procedura nota oppure, se esiste, richiede più risorse di quelle a disposizione. </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err="1" smtClean="0">
                <a:solidFill>
                  <a:schemeClr val="tx1"/>
                </a:solidFill>
                <a:latin typeface="+mn-lt"/>
                <a:ea typeface="+mn-ea"/>
                <a:cs typeface="+mn-cs"/>
              </a:rPr>
              <a:t>L</a:t>
            </a:r>
            <a:r>
              <a:rPr sz="1200" kern="1200" dirty="0" smtClean="0">
                <a:solidFill>
                  <a:schemeClr val="tx1"/>
                </a:solidFill>
                <a:latin typeface="+mn-lt"/>
                <a:ea typeface="+mn-ea"/>
                <a:cs typeface="+mn-cs"/>
              </a:rPr>
              <a:t>’omonima città</a:t>
            </a:r>
            <a:r>
              <a:rPr lang="it-IT" sz="1200" kern="1200" baseline="0" dirty="0" smtClean="0">
                <a:solidFill>
                  <a:schemeClr val="tx1"/>
                </a:solidFill>
                <a:latin typeface="+mn-lt"/>
                <a:ea typeface="+mn-ea"/>
                <a:cs typeface="+mn-cs"/>
              </a:rPr>
              <a:t> </a:t>
            </a:r>
            <a:r>
              <a:rPr sz="1200" kern="1200" dirty="0" smtClean="0">
                <a:solidFill>
                  <a:schemeClr val="tx1"/>
                </a:solidFill>
                <a:latin typeface="+mn-lt"/>
                <a:ea typeface="+mn-ea"/>
                <a:cs typeface="+mn-cs"/>
              </a:rPr>
              <a:t>era costituita di quattro quartieri separati tra loro da un fiume e dai suoi affluenti e connessi da sette ponti; tuttavia la costruzione della città era tale per cui non era possibile trovare un itinerario che permettesse di visitare tutti i quartieri della città percorrendo ogni ponte una volta sola. Fu Eulero ad affrontare questo problema con la teoria dei grafi, spiegando con un enun- ciato generale il perché fosse impossibile trovare un percorso tale</a:t>
            </a:r>
            <a:r>
              <a:rPr lang="it-IT" sz="1200" kern="1200" dirty="0" smtClean="0">
                <a:solidFill>
                  <a:schemeClr val="tx1"/>
                </a:solidFill>
                <a:latin typeface="+mn-lt"/>
                <a:ea typeface="+mn-ea"/>
                <a:cs typeface="+mn-cs"/>
              </a:rPr>
              <a:t>.</a:t>
            </a:r>
            <a:r>
              <a:rPr sz="1200" kern="1200" dirty="0" smtClean="0">
                <a:solidFill>
                  <a:schemeClr val="tx1"/>
                </a:solidFill>
                <a:latin typeface="+mn-lt"/>
                <a:ea typeface="+mn-ea"/>
                <a:cs typeface="+mn-cs"/>
              </a:rPr>
              <a:t> </a:t>
            </a:r>
            <a:endParaRP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dirty="0" smtClean="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12</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Ora, una sfida per voi: non è stata dimostrata ancora l’impossibilità di ridurre tutti i problemi complessi a problemi solo complicati. Se volete armarvi di una buona dose di matematica, sappiate che questo è considerato uno dei cosiddetti “</a:t>
            </a:r>
            <a:r>
              <a:rPr lang="it-IT" sz="1200" kern="1200" dirty="0" err="1" smtClean="0">
                <a:solidFill>
                  <a:schemeClr val="tx1"/>
                </a:solidFill>
                <a:latin typeface="+mn-lt"/>
                <a:ea typeface="+mn-ea"/>
                <a:cs typeface="+mn-cs"/>
              </a:rPr>
              <a:t>Millennium</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Problems</a:t>
            </a:r>
            <a:r>
              <a:rPr lang="it-IT" sz="1200" kern="1200" dirty="0" smtClean="0">
                <a:solidFill>
                  <a:schemeClr val="tx1"/>
                </a:solidFill>
                <a:latin typeface="+mn-lt"/>
                <a:ea typeface="+mn-ea"/>
                <a:cs typeface="+mn-cs"/>
              </a:rPr>
              <a:t>”: a colui che lo dimostrerà sarà assegnato il Premio Clay che, oltre a fama imperitura, assicurerà un milione di dollari. </a:t>
            </a:r>
          </a:p>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13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16</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Esempio</a:t>
            </a:r>
            <a:r>
              <a:rPr lang="it-IT" baseline="0" dirty="0" smtClean="0"/>
              <a:t> di sistema non complesso con molte componenti: un sistema di </a:t>
            </a:r>
            <a:r>
              <a:rPr lang="it-IT" baseline="0" dirty="0" err="1" smtClean="0"/>
              <a:t>N</a:t>
            </a:r>
            <a:r>
              <a:rPr lang="it-IT" baseline="0" dirty="0" smtClean="0"/>
              <a:t> punti materiali, con </a:t>
            </a:r>
            <a:r>
              <a:rPr lang="it-IT" baseline="0" dirty="0" err="1" smtClean="0"/>
              <a:t>N</a:t>
            </a:r>
            <a:r>
              <a:rPr lang="it-IT" baseline="0" dirty="0" smtClean="0"/>
              <a:t> arbitrariamente grande, può essere risolto scrivendo un sistema di 2N equazioni del moto in 2N incognite</a:t>
            </a:r>
          </a:p>
          <a:p>
            <a:r>
              <a:rPr lang="it-IT" baseline="0" dirty="0" smtClean="0"/>
              <a:t>Esempio di sistema complesso a poche componenti: il pendolo doppio</a:t>
            </a:r>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17</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Fisica =</a:t>
            </a:r>
            <a:r>
              <a:rPr lang="it-IT" baseline="0" dirty="0" smtClean="0"/>
              <a:t> riduzionismo</a:t>
            </a:r>
          </a:p>
          <a:p>
            <a:r>
              <a:rPr lang="it-IT" baseline="0" dirty="0" smtClean="0"/>
              <a:t>Biologia = olismo</a:t>
            </a:r>
          </a:p>
          <a:p>
            <a:endParaRPr lang="it-IT" baseline="0" dirty="0" smtClean="0"/>
          </a:p>
          <a:p>
            <a:r>
              <a:rPr lang="it-IT" sz="1200" kern="1200" dirty="0" smtClean="0">
                <a:solidFill>
                  <a:schemeClr val="tx1"/>
                </a:solidFill>
                <a:latin typeface="+mn-lt"/>
                <a:ea typeface="+mn-ea"/>
                <a:cs typeface="+mn-cs"/>
              </a:rPr>
              <a:t>* da Hoffman (gli ingranaggi di Dio), p. 290 </a:t>
            </a:r>
          </a:p>
          <a:p>
            <a:r>
              <a:rPr lang="it-IT" sz="1200" kern="1200" dirty="0" smtClean="0">
                <a:solidFill>
                  <a:schemeClr val="tx1"/>
                </a:solidFill>
                <a:latin typeface="+mn-lt"/>
                <a:ea typeface="+mn-ea"/>
                <a:cs typeface="+mn-cs"/>
              </a:rPr>
              <a:t>“Capire le singole parti è cruciale, ma le parti, di per </a:t>
            </a:r>
            <a:r>
              <a:rPr lang="it-IT" sz="1200" kern="1200" dirty="0" err="1" smtClean="0">
                <a:solidFill>
                  <a:schemeClr val="tx1"/>
                </a:solidFill>
                <a:latin typeface="+mn-lt"/>
                <a:ea typeface="+mn-ea"/>
                <a:cs typeface="+mn-cs"/>
              </a:rPr>
              <a:t>sè</a:t>
            </a:r>
            <a:r>
              <a:rPr lang="it-IT" sz="1200" kern="1200" dirty="0" smtClean="0">
                <a:solidFill>
                  <a:schemeClr val="tx1"/>
                </a:solidFill>
                <a:latin typeface="+mn-lt"/>
                <a:ea typeface="+mn-ea"/>
                <a:cs typeface="+mn-cs"/>
              </a:rPr>
              <a:t>, non sono sempre sufficienti a spiegare il tutto. Le interazioni complesse tra le parti creano nuovi processi, principi e strutture che pur avendo il proprio fondamento materiale nelle parti sottostanti ne sono concettualmente indipendenti. Una visione del genere è ciò che chiamiamo “olismo”.”</a:t>
            </a:r>
          </a:p>
          <a:p>
            <a:r>
              <a:rPr lang="it-IT" sz="1200" kern="1200" dirty="0" smtClean="0">
                <a:solidFill>
                  <a:schemeClr val="tx1"/>
                </a:solidFill>
                <a:latin typeface="+mn-lt"/>
                <a:ea typeface="+mn-ea"/>
                <a:cs typeface="+mn-cs"/>
              </a:rPr>
              <a:t>Olismo o riduzionismo? “il riduzionismo, [</a:t>
            </a:r>
            <a:r>
              <a:rPr lang="it-IT" sz="1200" kern="1200" dirty="0" err="1" smtClean="0">
                <a:solidFill>
                  <a:schemeClr val="tx1"/>
                </a:solidFill>
                <a:latin typeface="+mn-lt"/>
                <a:ea typeface="+mn-ea"/>
                <a:cs typeface="+mn-cs"/>
              </a:rPr>
              <a:t>…</a:t>
            </a:r>
            <a:r>
              <a:rPr lang="it-IT" sz="1200" kern="1200" dirty="0" smtClean="0">
                <a:solidFill>
                  <a:schemeClr val="tx1"/>
                </a:solidFill>
                <a:latin typeface="+mn-lt"/>
                <a:ea typeface="+mn-ea"/>
                <a:cs typeface="+mn-cs"/>
              </a:rPr>
              <a:t>], è essenziale se si vuole capire che cos’è la vita. [</a:t>
            </a:r>
            <a:r>
              <a:rPr lang="it-IT" sz="1200" kern="1200" dirty="0" err="1" smtClean="0">
                <a:solidFill>
                  <a:schemeClr val="tx1"/>
                </a:solidFill>
                <a:latin typeface="+mn-lt"/>
                <a:ea typeface="+mn-ea"/>
                <a:cs typeface="+mn-cs"/>
              </a:rPr>
              <a:t>…</a:t>
            </a:r>
            <a:r>
              <a:rPr lang="it-IT" sz="1200" kern="1200" dirty="0" smtClean="0">
                <a:solidFill>
                  <a:schemeClr val="tx1"/>
                </a:solidFill>
                <a:latin typeface="+mn-lt"/>
                <a:ea typeface="+mn-ea"/>
                <a:cs typeface="+mn-cs"/>
              </a:rPr>
              <a:t>] Al tempo stesso, le macchine molecolari non spiegano tutto. Gli scienziati devono ancora rispondere agli interrogativi sulle loro interazioni e sul loro ruolo nella complessità della cellula. L’obiettivo finale resta sempre la spiegazione della totalità dei processi vitali, dalle molecole alle cellule e, per finire, agli organismi. Dopo aver smontato il giocattolo vogliamo rimettere insieme tutti i pezzi. E’ così che si impara come funzionano le cose. Il riduzionismo e l’olismo, quindi, sono due lati della stessa medaglia: fanno parte entrambi di quella che dovrebbe essere la buona scienza”. </a:t>
            </a:r>
          </a:p>
          <a:p>
            <a:r>
              <a:rPr lang="it-IT" sz="1200" kern="1200" dirty="0" smtClean="0">
                <a:solidFill>
                  <a:schemeClr val="tx1"/>
                </a:solidFill>
                <a:latin typeface="+mn-lt"/>
                <a:ea typeface="+mn-ea"/>
                <a:cs typeface="+mn-cs"/>
              </a:rPr>
              <a:t>“La linea di faglia che separa il riduzionismo dall’olismo attraversa tutte le discipline scientifiche, ma in modo particolare la biologia. Gli ecologi, ad esempio, devono pensare alle interazioni di molti organismi in un ambiente complesso in chiave olistica; all’estremo opposto dello spettro, i biologi molecolari e i biofisici studiano la vita attraverso l’analisi dei suoi componenti più piccoli”.</a:t>
            </a:r>
          </a:p>
          <a:p>
            <a:endParaRPr lang="it-IT" dirty="0"/>
          </a:p>
        </p:txBody>
      </p:sp>
      <p:sp>
        <p:nvSpPr>
          <p:cNvPr id="4" name="Segnaposto numero diapositiva 3"/>
          <p:cNvSpPr>
            <a:spLocks noGrp="1"/>
          </p:cNvSpPr>
          <p:nvPr>
            <p:ph type="sldNum" sz="quarter" idx="10"/>
          </p:nvPr>
        </p:nvSpPr>
        <p:spPr/>
        <p:txBody>
          <a:bodyPr/>
          <a:lstStyle/>
          <a:p>
            <a:fld id="{A1918E03-FA9C-7749-9D32-79CDACA65710}" type="slidenum">
              <a:rPr lang="it-IT" smtClean="0"/>
              <a:pPr/>
              <a:t>21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lstStyle>
          <a:p>
            <a:r>
              <a:rPr kumimoji="0" lang="it-IT" smtClean="0"/>
              <a:t>Fare clic per modificare stile</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9B4AFC78-9537-F745-96E0-5BF3A20A1C15}" type="datetimeFigureOut">
              <a:rPr lang="it-IT" smtClean="0"/>
              <a:pPr/>
              <a:t>2-03-2017</a:t>
            </a:fld>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AC71ECFA-F25B-9143-A58F-C2FE0D14D732}"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B4AFC78-9537-F745-96E0-5BF3A20A1C15}" type="datetimeFigureOut">
              <a:rPr lang="it-IT" smtClean="0"/>
              <a:pPr/>
              <a:t>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71ECFA-F25B-9143-A58F-C2FE0D14D73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B4AFC78-9537-F745-96E0-5BF3A20A1C15}" type="datetimeFigureOut">
              <a:rPr lang="it-IT" smtClean="0"/>
              <a:pPr/>
              <a:t>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71ECFA-F25B-9143-A58F-C2FE0D14D73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B4AFC78-9537-F745-96E0-5BF3A20A1C15}" type="datetimeFigureOut">
              <a:rPr lang="it-IT" smtClean="0"/>
              <a:pPr/>
              <a:t>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71ECFA-F25B-9143-A58F-C2FE0D14D73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sp>
        <p:nvSpPr>
          <p:cNvPr id="4" name="Segnaposto data 3"/>
          <p:cNvSpPr>
            <a:spLocks noGrp="1"/>
          </p:cNvSpPr>
          <p:nvPr>
            <p:ph type="dt" sz="half" idx="10"/>
          </p:nvPr>
        </p:nvSpPr>
        <p:spPr/>
        <p:txBody>
          <a:bodyPr/>
          <a:lstStyle/>
          <a:p>
            <a:fld id="{9B4AFC78-9537-F745-96E0-5BF3A20A1C15}" type="datetimeFigureOut">
              <a:rPr lang="it-IT" smtClean="0"/>
              <a:pPr/>
              <a:t>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71ECFA-F25B-9143-A58F-C2FE0D14D732}"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smtClean="0"/>
              <a:t>Fare clic per modificare stile</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B4AFC78-9537-F745-96E0-5BF3A20A1C15}" type="datetimeFigureOut">
              <a:rPr lang="it-IT" smtClean="0"/>
              <a:pPr/>
              <a:t>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71ECFA-F25B-9143-A58F-C2FE0D14D73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9B4AFC78-9537-F745-96E0-5BF3A20A1C15}" type="datetimeFigureOut">
              <a:rPr lang="it-IT" smtClean="0"/>
              <a:pPr/>
              <a:t>2-03-2017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C71ECFA-F25B-9143-A58F-C2FE0D14D73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smtClean="0"/>
              <a:t>Fare clic per modificare stile</a:t>
            </a:r>
            <a:endParaRPr kumimoji="0" lang="en-US"/>
          </a:p>
        </p:txBody>
      </p:sp>
      <p:sp>
        <p:nvSpPr>
          <p:cNvPr id="3" name="Segnaposto data 2"/>
          <p:cNvSpPr>
            <a:spLocks noGrp="1"/>
          </p:cNvSpPr>
          <p:nvPr>
            <p:ph type="dt" sz="half" idx="10"/>
          </p:nvPr>
        </p:nvSpPr>
        <p:spPr/>
        <p:txBody>
          <a:bodyPr/>
          <a:lstStyle/>
          <a:p>
            <a:fld id="{9B4AFC78-9537-F745-96E0-5BF3A20A1C15}" type="datetimeFigureOut">
              <a:rPr lang="it-IT" smtClean="0"/>
              <a:pPr/>
              <a:t>2-03-2017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C71ECFA-F25B-9143-A58F-C2FE0D14D73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uoto">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9B4AFC78-9537-F745-96E0-5BF3A20A1C15}" type="datetimeFigureOut">
              <a:rPr lang="it-IT" smtClean="0"/>
              <a:pPr/>
              <a:t>2-03-2017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C71ECFA-F25B-9143-A58F-C2FE0D14D732}"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it-IT" smtClean="0"/>
              <a:t>Fare clic per modificare stile</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B4AFC78-9537-F745-96E0-5BF3A20A1C15}" type="datetimeFigureOut">
              <a:rPr lang="it-IT" smtClean="0"/>
              <a:pPr/>
              <a:t>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71ECFA-F25B-9143-A58F-C2FE0D14D73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it-IT" smtClean="0"/>
              <a:t>Fare clic per modificare stile</a:t>
            </a:r>
            <a:endParaRPr kumimoji="0" lang="en-US"/>
          </a:p>
        </p:txBody>
      </p:sp>
      <p:sp>
        <p:nvSpPr>
          <p:cNvPr id="5" name="Segnaposto data 4"/>
          <p:cNvSpPr>
            <a:spLocks noGrp="1"/>
          </p:cNvSpPr>
          <p:nvPr>
            <p:ph type="dt" sz="half" idx="10"/>
          </p:nvPr>
        </p:nvSpPr>
        <p:spPr/>
        <p:txBody>
          <a:bodyPr/>
          <a:lstStyle/>
          <a:p>
            <a:fld id="{9B4AFC78-9537-F745-96E0-5BF3A20A1C15}" type="datetimeFigureOut">
              <a:rPr lang="it-IT" smtClean="0"/>
              <a:pPr/>
              <a:t>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71ECFA-F25B-9143-A58F-C2FE0D14D732}"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it-IT" smtClean="0"/>
              <a:t>Fare clic sull'icona per inserire un'immagine</a:t>
            </a:r>
            <a:endParaRPr kumimoji="0" lang="en-US" dirty="0"/>
          </a:p>
        </p:txBody>
      </p:sp>
      <p:sp>
        <p:nvSpPr>
          <p:cNvPr id="9" name="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smtClean="0"/>
              <a:t>Fare clic per modificare stile</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9B4AFC78-9537-F745-96E0-5BF3A20A1C15}" type="datetimeFigureOut">
              <a:rPr lang="it-IT" smtClean="0"/>
              <a:pPr/>
              <a:t>2-03-2017</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AC71ECFA-F25B-9143-A58F-C2FE0D14D732}"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mathinsight.org/applet/lotka_volterra_versus_time_population_displa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school.com/atschool/phbio/active_art/predator_prey_simula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5.png"/><Relationship Id="rId1" Type="http://schemas.openxmlformats.org/officeDocument/2006/relationships/video" Target="file://localhost/Users/eurobarelli/Desktop/sensibilita%CC%80%20condizioni%20iniziali.mp4" TargetMode="Externa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7.png"/><Relationship Id="rId1" Type="http://schemas.openxmlformats.org/officeDocument/2006/relationships/video" Target="file://localhost/Users/eurobarelli/Downloads/pendolo%20semplice%20(online-video-cutter.com).mp4" TargetMode="Externa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video" Target="file://localhost/Users/eurobarelli/Desktop/pendolo%20double.mp4" TargetMode="Externa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video" Target="file://localhost/Users/eurobarelli/Downloads/pendolo%20doppio%20(online-video-cutter.com).mp4" TargetMode="External"/><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ed.ted.com/on/gRTevP1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video" Target="file://localhost/Users/eurobarelli/Downloads/Benard%20convection.mp4" TargetMode="External"/><Relationship Id="rId2" Type="http://schemas.openxmlformats.org/officeDocument/2006/relationships/slideLayout" Target="../slideLayouts/slideLayout2.xml"/><Relationship Id="rId3" Type="http://schemas.openxmlformats.org/officeDocument/2006/relationships/image" Target="../media/image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case.me/polygons-it/"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bitstorm.org/gameoflife/" TargetMode="Externa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7.xml.rels><?xml version="1.0" encoding="UTF-8" standalone="yes"?>
<Relationships xmlns="http://schemas.openxmlformats.org/package/2006/relationships"><Relationship Id="rId1" Type="http://schemas.openxmlformats.org/officeDocument/2006/relationships/video" Target="file://localhost/Users/eurobarelli/Desktop/Von_Koch_curve.gif" TargetMode="External"/><Relationship Id="rId2" Type="http://schemas.openxmlformats.org/officeDocument/2006/relationships/slideLayout" Target="../slideLayouts/slideLayout2.xml"/><Relationship Id="rId3" Type="http://schemas.openxmlformats.org/officeDocument/2006/relationships/image" Target="../media/image2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scienza della complessità</a:t>
            </a:r>
            <a:endParaRPr lang="it-IT" dirty="0"/>
          </a:p>
        </p:txBody>
      </p:sp>
      <p:sp>
        <p:nvSpPr>
          <p:cNvPr id="3" name="Sottotitolo 2"/>
          <p:cNvSpPr>
            <a:spLocks noGrp="1"/>
          </p:cNvSpPr>
          <p:nvPr>
            <p:ph type="subTitle" idx="1"/>
          </p:nvPr>
        </p:nvSpPr>
        <p:spPr>
          <a:xfrm>
            <a:off x="5029200" y="4288464"/>
            <a:ext cx="3672840" cy="969336"/>
          </a:xfrm>
        </p:spPr>
        <p:txBody>
          <a:bodyPr/>
          <a:lstStyle/>
          <a:p>
            <a:pPr algn="r"/>
            <a:r>
              <a:rPr lang="it-IT" dirty="0" smtClean="0"/>
              <a:t>a cura di Eleonora Barelli</a:t>
            </a:r>
          </a:p>
          <a:p>
            <a:pPr algn="r"/>
            <a:r>
              <a:rPr lang="it-IT" dirty="0" err="1" smtClean="0"/>
              <a:t>2</a:t>
            </a:r>
            <a:r>
              <a:rPr lang="it-IT" dirty="0" smtClean="0"/>
              <a:t> marzo 2017</a:t>
            </a:r>
          </a:p>
        </p:txBody>
      </p:sp>
      <p:sp>
        <p:nvSpPr>
          <p:cNvPr id="4" name="Sottotitolo 2"/>
          <p:cNvSpPr txBox="1">
            <a:spLocks/>
          </p:cNvSpPr>
          <p:nvPr/>
        </p:nvSpPr>
        <p:spPr>
          <a:xfrm>
            <a:off x="1432560" y="1850064"/>
            <a:ext cx="7406640" cy="17526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t-IT" sz="2600" b="0" i="0" u="none" strike="noStrike" kern="1200" cap="none" spc="0" normalizeH="0" baseline="0" noProof="0" smtClean="0">
                <a:ln>
                  <a:noFill/>
                </a:ln>
                <a:solidFill>
                  <a:schemeClr val="tx2">
                    <a:shade val="30000"/>
                    <a:satMod val="150000"/>
                  </a:schemeClr>
                </a:solidFill>
                <a:effectLst/>
                <a:uLnTx/>
                <a:uFillTx/>
                <a:latin typeface="+mn-lt"/>
                <a:ea typeface="+mn-ea"/>
                <a:cs typeface="+mn-cs"/>
              </a:rPr>
              <a:t>Una </a:t>
            </a:r>
            <a:r>
              <a:rPr kumimoji="0" lang="it-IT" sz="2600" b="0" i="1" u="none" strike="noStrike" kern="1200" cap="none" spc="0" normalizeH="0" baseline="0" noProof="0" smtClean="0">
                <a:ln>
                  <a:noFill/>
                </a:ln>
                <a:solidFill>
                  <a:schemeClr val="tx2">
                    <a:shade val="30000"/>
                    <a:satMod val="150000"/>
                  </a:schemeClr>
                </a:solidFill>
                <a:effectLst/>
                <a:uLnTx/>
                <a:uFillTx/>
                <a:latin typeface="+mn-lt"/>
                <a:ea typeface="+mn-ea"/>
                <a:cs typeface="+mn-cs"/>
              </a:rPr>
              <a:t>semplice </a:t>
            </a:r>
            <a:r>
              <a:rPr kumimoji="0" lang="it-IT" sz="2600" b="0" i="0" u="none" strike="noStrike" kern="1200" cap="none" spc="0" normalizeH="0" baseline="0" noProof="0" smtClean="0">
                <a:ln>
                  <a:noFill/>
                </a:ln>
                <a:solidFill>
                  <a:schemeClr val="tx2">
                    <a:shade val="30000"/>
                    <a:satMod val="150000"/>
                  </a:schemeClr>
                </a:solidFill>
                <a:effectLst/>
                <a:uLnTx/>
                <a:uFillTx/>
                <a:latin typeface="+mn-lt"/>
                <a:ea typeface="+mn-ea"/>
                <a:cs typeface="+mn-cs"/>
              </a:rPr>
              <a:t>introduzione</a:t>
            </a:r>
            <a:endParaRPr kumimoji="0" lang="it-IT"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5" name="Sottotitolo 2"/>
          <p:cNvSpPr txBox="1">
            <a:spLocks/>
          </p:cNvSpPr>
          <p:nvPr/>
        </p:nvSpPr>
        <p:spPr>
          <a:xfrm>
            <a:off x="5029200" y="5638800"/>
            <a:ext cx="3672840" cy="969336"/>
          </a:xfrm>
          <a:prstGeom prst="rect">
            <a:avLst/>
          </a:prstGeom>
        </p:spPr>
        <p:txBody>
          <a:bodyPr tIns="0">
            <a:normAutofit/>
          </a:bodyPr>
          <a:lstStyle/>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it-IT" sz="2000" dirty="0" smtClean="0">
                <a:solidFill>
                  <a:schemeClr val="tx2">
                    <a:shade val="30000"/>
                    <a:satMod val="150000"/>
                  </a:schemeClr>
                </a:solidFill>
              </a:rPr>
              <a:t>e</a:t>
            </a:r>
            <a:r>
              <a:rPr kumimoji="0" lang="it-IT"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leonora.barelli@studio.unibo.it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Problemi complicati e complessi</a:t>
            </a:r>
            <a:endParaRPr lang="it-IT" dirty="0"/>
          </a:p>
        </p:txBody>
      </p:sp>
      <p:sp>
        <p:nvSpPr>
          <p:cNvPr id="3" name="Segnaposto contenuto 2"/>
          <p:cNvSpPr>
            <a:spLocks noGrp="1"/>
          </p:cNvSpPr>
          <p:nvPr>
            <p:ph idx="1"/>
          </p:nvPr>
        </p:nvSpPr>
        <p:spPr>
          <a:xfrm>
            <a:off x="1435608" y="1447800"/>
            <a:ext cx="7498080" cy="1077218"/>
          </a:xfrm>
        </p:spPr>
        <p:txBody>
          <a:bodyPr>
            <a:spAutoFit/>
          </a:bodyPr>
          <a:lstStyle/>
          <a:p>
            <a:r>
              <a:rPr lang="it-IT" dirty="0" smtClean="0"/>
              <a:t>Per problemi complessi questi algoritmi non esistono!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problema complesso</a:t>
            </a:r>
            <a:endParaRPr lang="it-IT" dirty="0"/>
          </a:p>
        </p:txBody>
      </p:sp>
      <p:sp>
        <p:nvSpPr>
          <p:cNvPr id="3" name="Segnaposto contenuto 2"/>
          <p:cNvSpPr>
            <a:spLocks noGrp="1"/>
          </p:cNvSpPr>
          <p:nvPr>
            <p:ph idx="1"/>
          </p:nvPr>
        </p:nvSpPr>
        <p:spPr/>
        <p:txBody>
          <a:bodyPr/>
          <a:lstStyle/>
          <a:p>
            <a:r>
              <a:rPr lang="it-IT" dirty="0" smtClean="0"/>
              <a:t>Riconoscere un’immagine non presente in una libreria di memoria </a:t>
            </a:r>
            <a:endParaRPr lang="it-IT" dirty="0"/>
          </a:p>
        </p:txBody>
      </p:sp>
      <p:pic>
        <p:nvPicPr>
          <p:cNvPr id="4" name="Immagine 3" descr="ciao.jpg"/>
          <p:cNvPicPr>
            <a:picLocks noChangeAspect="1"/>
          </p:cNvPicPr>
          <p:nvPr/>
        </p:nvPicPr>
        <p:blipFill>
          <a:blip r:embed="rId2"/>
          <a:stretch>
            <a:fillRect/>
          </a:stretch>
        </p:blipFill>
        <p:spPr>
          <a:xfrm>
            <a:off x="1435608" y="3821430"/>
            <a:ext cx="2602992" cy="1181108"/>
          </a:xfrm>
          <a:prstGeom prst="rect">
            <a:avLst/>
          </a:prstGeom>
        </p:spPr>
      </p:pic>
      <p:pic>
        <p:nvPicPr>
          <p:cNvPr id="5" name="Immagine 4" descr="Schermata 2017-02-20 alle 16.58.54.png"/>
          <p:cNvPicPr>
            <a:picLocks noChangeAspect="1"/>
          </p:cNvPicPr>
          <p:nvPr/>
        </p:nvPicPr>
        <p:blipFill>
          <a:blip r:embed="rId3"/>
          <a:stretch>
            <a:fillRect/>
          </a:stretch>
        </p:blipFill>
        <p:spPr>
          <a:xfrm>
            <a:off x="4572000" y="2926811"/>
            <a:ext cx="4209287" cy="35044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altro problema complesso</a:t>
            </a:r>
            <a:endParaRPr lang="it-IT" dirty="0"/>
          </a:p>
        </p:txBody>
      </p:sp>
      <p:sp>
        <p:nvSpPr>
          <p:cNvPr id="3" name="Segnaposto contenuto 2"/>
          <p:cNvSpPr>
            <a:spLocks noGrp="1"/>
          </p:cNvSpPr>
          <p:nvPr>
            <p:ph idx="1"/>
          </p:nvPr>
        </p:nvSpPr>
        <p:spPr/>
        <p:txBody>
          <a:bodyPr/>
          <a:lstStyle/>
          <a:p>
            <a:r>
              <a:rPr lang="it-IT" dirty="0" smtClean="0"/>
              <a:t>Il problema dei sette ponti di </a:t>
            </a:r>
            <a:r>
              <a:rPr lang="it-IT" dirty="0" err="1" smtClean="0"/>
              <a:t>K</a:t>
            </a:r>
            <a:r>
              <a:rPr dirty="0" smtClean="0"/>
              <a:t>ö</a:t>
            </a:r>
            <a:r>
              <a:rPr lang="it-IT" dirty="0" err="1" smtClean="0"/>
              <a:t>nigsberg</a:t>
            </a:r>
            <a:endParaRPr lang="it-IT" dirty="0"/>
          </a:p>
        </p:txBody>
      </p:sp>
      <p:pic>
        <p:nvPicPr>
          <p:cNvPr id="4" name="Immagine 3" descr="Konigsberg_bridges.png"/>
          <p:cNvPicPr>
            <a:picLocks noChangeAspect="1"/>
          </p:cNvPicPr>
          <p:nvPr/>
        </p:nvPicPr>
        <p:blipFill>
          <a:blip r:embed="rId3"/>
          <a:stretch>
            <a:fillRect/>
          </a:stretch>
        </p:blipFill>
        <p:spPr>
          <a:xfrm>
            <a:off x="2819400" y="2514600"/>
            <a:ext cx="4737847" cy="3733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sfida aperta</a:t>
            </a:r>
            <a:endParaRPr lang="it-IT" dirty="0"/>
          </a:p>
        </p:txBody>
      </p:sp>
      <p:sp>
        <p:nvSpPr>
          <p:cNvPr id="3" name="Segnaposto contenuto 2"/>
          <p:cNvSpPr>
            <a:spLocks noGrp="1"/>
          </p:cNvSpPr>
          <p:nvPr>
            <p:ph idx="1"/>
          </p:nvPr>
        </p:nvSpPr>
        <p:spPr/>
        <p:txBody>
          <a:bodyPr/>
          <a:lstStyle/>
          <a:p>
            <a:r>
              <a:rPr lang="it-IT" dirty="0" smtClean="0"/>
              <a:t>Non è stata ancora dimostrata l’impossibilità di ridurre tutti i problemi complessi a problemi solo complicati</a:t>
            </a:r>
          </a:p>
          <a:p>
            <a:r>
              <a:rPr lang="it-IT" dirty="0" smtClean="0"/>
              <a:t>Dimostrarlo è uno dei </a:t>
            </a:r>
            <a:r>
              <a:rPr lang="it-IT" dirty="0" err="1" smtClean="0"/>
              <a:t>Millennium</a:t>
            </a:r>
            <a:r>
              <a:rPr lang="it-IT" dirty="0" smtClean="0"/>
              <a:t> </a:t>
            </a:r>
            <a:r>
              <a:rPr lang="it-IT" dirty="0" err="1" smtClean="0"/>
              <a:t>Problems</a:t>
            </a:r>
            <a:r>
              <a:rPr lang="it-IT" dirty="0" smtClean="0"/>
              <a:t> </a:t>
            </a:r>
          </a:p>
          <a:p>
            <a:r>
              <a:rPr lang="it-IT" dirty="0" smtClean="0"/>
              <a:t>C’è in palio un milione di dollari!</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Dopo i problemi, i sistemi</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Che cos’è un sistema?</a:t>
            </a:r>
          </a:p>
          <a:p>
            <a:r>
              <a:rPr lang="it-IT" dirty="0" smtClean="0"/>
              <a:t>In scienza, con la parola </a:t>
            </a:r>
            <a:r>
              <a:rPr lang="it-IT" i="1" dirty="0" smtClean="0"/>
              <a:t>sistema </a:t>
            </a:r>
            <a:r>
              <a:rPr lang="it-IT" dirty="0" smtClean="0"/>
              <a:t>si intende il risultato complessivo di molti fattori concorrenti che si influenzano a vicenda tramite mutue interazioni</a:t>
            </a:r>
          </a:p>
          <a:p>
            <a:r>
              <a:rPr lang="it-IT" dirty="0" smtClean="0"/>
              <a:t>Un sistema è caratterizzato da</a:t>
            </a:r>
          </a:p>
          <a:p>
            <a:pPr lvl="1"/>
            <a:r>
              <a:rPr lang="it-IT" dirty="0" smtClean="0"/>
              <a:t>componenti</a:t>
            </a:r>
          </a:p>
          <a:p>
            <a:pPr lvl="1"/>
            <a:r>
              <a:rPr lang="it-IT" dirty="0" smtClean="0"/>
              <a:t>relazioni tra le componenti</a:t>
            </a:r>
          </a:p>
          <a:p>
            <a:pPr lvl="1"/>
            <a:r>
              <a:rPr lang="it-IT" dirty="0" smtClean="0"/>
              <a:t>organizzazione interna </a:t>
            </a:r>
          </a:p>
          <a:p>
            <a:pPr lvl="1"/>
            <a:r>
              <a:rPr lang="it-IT" dirty="0" smtClean="0"/>
              <a:t>comportamento rispetto all’ambiente</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dei sistemi complessi </a:t>
            </a:r>
            <a:endParaRPr lang="it-IT" dirty="0"/>
          </a:p>
        </p:txBody>
      </p:sp>
      <p:sp>
        <p:nvSpPr>
          <p:cNvPr id="3" name="Segnaposto contenuto 2"/>
          <p:cNvSpPr>
            <a:spLocks noGrp="1"/>
          </p:cNvSpPr>
          <p:nvPr>
            <p:ph idx="1"/>
          </p:nvPr>
        </p:nvSpPr>
        <p:spPr/>
        <p:txBody>
          <a:bodyPr/>
          <a:lstStyle/>
          <a:p>
            <a:pPr marL="90488" indent="-7938" algn="ctr">
              <a:buNone/>
            </a:pPr>
            <a:r>
              <a:rPr lang="it-IT" sz="4000" dirty="0" smtClean="0">
                <a:solidFill>
                  <a:srgbClr val="F88631"/>
                </a:solidFill>
              </a:rPr>
              <a:t>ATTENZIONE</a:t>
            </a:r>
          </a:p>
          <a:p>
            <a:pPr marL="90488" indent="-7938" algn="ctr">
              <a:buNone/>
            </a:pPr>
            <a:r>
              <a:rPr lang="it-IT" dirty="0" smtClean="0"/>
              <a:t>seguirà un elenco di proprietà </a:t>
            </a:r>
            <a:r>
              <a:rPr lang="it-IT" dirty="0" smtClean="0">
                <a:solidFill>
                  <a:srgbClr val="F88631"/>
                </a:solidFill>
              </a:rPr>
              <a:t>MA</a:t>
            </a:r>
            <a:r>
              <a:rPr lang="it-IT" dirty="0" smtClean="0"/>
              <a:t> non sono da considerarsi come punti separati ed indipendenti, ma piuttosto come caratteristiche che formano a loro volta una rete interconnessa di relazioni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dei sistemi complessi</a:t>
            </a:r>
            <a:endParaRPr lang="it-IT" dirty="0"/>
          </a:p>
        </p:txBody>
      </p:sp>
      <p:sp>
        <p:nvSpPr>
          <p:cNvPr id="3" name="Segnaposto contenuto 2"/>
          <p:cNvSpPr>
            <a:spLocks noGrp="1"/>
          </p:cNvSpPr>
          <p:nvPr>
            <p:ph idx="1"/>
          </p:nvPr>
        </p:nvSpPr>
        <p:spPr/>
        <p:txBody>
          <a:bodyPr>
            <a:normAutofit/>
          </a:bodyPr>
          <a:lstStyle/>
          <a:p>
            <a:r>
              <a:rPr lang="it-IT" sz="4500" dirty="0" smtClean="0">
                <a:solidFill>
                  <a:schemeClr val="accent5">
                    <a:lumMod val="60000"/>
                    <a:lumOff val="40000"/>
                  </a:schemeClr>
                </a:solidFill>
              </a:rPr>
              <a:t>Multidimensionalità</a:t>
            </a:r>
          </a:p>
          <a:p>
            <a:r>
              <a:rPr lang="it-IT" dirty="0" smtClean="0"/>
              <a:t>Relazioni non lineari tra variabili</a:t>
            </a:r>
          </a:p>
          <a:p>
            <a:r>
              <a:rPr lang="it-IT" dirty="0" smtClean="0"/>
              <a:t>Caos deterministico</a:t>
            </a:r>
          </a:p>
          <a:p>
            <a:r>
              <a:rPr lang="it-IT" dirty="0" smtClean="0"/>
              <a:t>Causalità circolare</a:t>
            </a:r>
          </a:p>
          <a:p>
            <a:r>
              <a:rPr lang="it-IT" dirty="0" smtClean="0"/>
              <a:t>Proprietà emergenti</a:t>
            </a:r>
          </a:p>
          <a:p>
            <a:r>
              <a:rPr lang="it-IT" dirty="0" smtClean="0"/>
              <a:t>Imprevedibilità</a:t>
            </a: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Multidimensionalità</a:t>
            </a:r>
            <a:endParaRPr lang="it-IT" dirty="0"/>
          </a:p>
        </p:txBody>
      </p:sp>
      <p:sp>
        <p:nvSpPr>
          <p:cNvPr id="3" name="Segnaposto contenuto 2"/>
          <p:cNvSpPr>
            <a:spLocks noGrp="1"/>
          </p:cNvSpPr>
          <p:nvPr>
            <p:ph idx="1"/>
          </p:nvPr>
        </p:nvSpPr>
        <p:spPr/>
        <p:txBody>
          <a:bodyPr/>
          <a:lstStyle/>
          <a:p>
            <a:r>
              <a:rPr lang="it-IT" dirty="0" smtClean="0"/>
              <a:t>Solitamente con </a:t>
            </a:r>
            <a:r>
              <a:rPr lang="it-IT" i="1" dirty="0" smtClean="0"/>
              <a:t>multidimensionalità</a:t>
            </a:r>
            <a:r>
              <a:rPr lang="it-IT" dirty="0" smtClean="0"/>
              <a:t> si intende l’alto numero di variabili e di componenti che formano i sistemi complessi</a:t>
            </a:r>
          </a:p>
          <a:p>
            <a:r>
              <a:rPr lang="it-IT" dirty="0" smtClean="0"/>
              <a:t>Ma occorrono alcune </a:t>
            </a:r>
            <a:r>
              <a:rPr lang="it-IT" dirty="0" err="1" smtClean="0"/>
              <a:t>precisazioni…</a:t>
            </a:r>
            <a:endParaRPr lang="it-IT" dirty="0" smtClean="0"/>
          </a:p>
          <a:p>
            <a:pPr lvl="1"/>
            <a:r>
              <a:rPr lang="it-IT" dirty="0" smtClean="0"/>
              <a:t>un sistema non è necessariamente complesso se ha molte componenti</a:t>
            </a:r>
          </a:p>
          <a:p>
            <a:pPr lvl="1"/>
            <a:r>
              <a:rPr lang="it-IT" dirty="0" smtClean="0"/>
              <a:t>può essere complesso anche un sistema con poche componenti</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Multidimensionalità</a:t>
            </a:r>
            <a:endParaRPr lang="it-IT" dirty="0"/>
          </a:p>
        </p:txBody>
      </p:sp>
      <p:sp>
        <p:nvSpPr>
          <p:cNvPr id="3" name="Segnaposto contenuto 2"/>
          <p:cNvSpPr>
            <a:spLocks noGrp="1"/>
          </p:cNvSpPr>
          <p:nvPr>
            <p:ph idx="1"/>
          </p:nvPr>
        </p:nvSpPr>
        <p:spPr/>
        <p:txBody>
          <a:bodyPr/>
          <a:lstStyle/>
          <a:p>
            <a:r>
              <a:rPr lang="it-IT" dirty="0" smtClean="0"/>
              <a:t>Intendiamo invece con </a:t>
            </a:r>
            <a:r>
              <a:rPr lang="it-IT" i="1" dirty="0" smtClean="0"/>
              <a:t>multidimensionalità </a:t>
            </a:r>
            <a:r>
              <a:rPr lang="it-IT" dirty="0" smtClean="0"/>
              <a:t>l’approccio tipico della scienza dei sistemi complessi</a:t>
            </a:r>
          </a:p>
          <a:p>
            <a:r>
              <a:rPr lang="it-IT" dirty="0" smtClean="0"/>
              <a:t>Essi si devono studiare sia con la “lente di ingrandimento”, per studiare le leggi dei costituenti minimi, sia con il “grandangolo”, per avere la visione d’insieme del sistema  </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Multidimensionalità: il clima</a:t>
            </a:r>
            <a:endParaRPr lang="it-IT" dirty="0"/>
          </a:p>
        </p:txBody>
      </p:sp>
      <p:sp>
        <p:nvSpPr>
          <p:cNvPr id="3" name="Segnaposto contenuto 2"/>
          <p:cNvSpPr>
            <a:spLocks noGrp="1"/>
          </p:cNvSpPr>
          <p:nvPr>
            <p:ph idx="1"/>
          </p:nvPr>
        </p:nvSpPr>
        <p:spPr/>
        <p:txBody>
          <a:bodyPr/>
          <a:lstStyle/>
          <a:p>
            <a:r>
              <a:rPr lang="it-IT" dirty="0" smtClean="0"/>
              <a:t>Lente di ingrandimento = studio delle singole interazioni tra le molecole di gas in atmosfera</a:t>
            </a:r>
          </a:p>
          <a:p>
            <a:r>
              <a:rPr lang="it-IT" dirty="0" smtClean="0"/>
              <a:t>Grandangolo = studio del sistema radiazione </a:t>
            </a:r>
            <a:r>
              <a:rPr lang="it-IT" dirty="0" err="1" smtClean="0"/>
              <a:t>–</a:t>
            </a:r>
            <a:r>
              <a:rPr lang="it-IT" dirty="0" smtClean="0"/>
              <a:t> Terra </a:t>
            </a:r>
            <a:r>
              <a:rPr lang="it-IT" dirty="0" err="1" smtClean="0"/>
              <a:t>–</a:t>
            </a:r>
            <a:r>
              <a:rPr lang="it-IT" dirty="0" smtClean="0"/>
              <a:t> atmosfera dal punto di vista macroscopico</a:t>
            </a:r>
          </a:p>
          <a:p>
            <a:endParaRPr lang="it-IT" dirty="0" smtClean="0"/>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Titolo 33"/>
          <p:cNvSpPr>
            <a:spLocks noGrp="1"/>
          </p:cNvSpPr>
          <p:nvPr>
            <p:ph type="title"/>
          </p:nvPr>
        </p:nvSpPr>
        <p:spPr/>
        <p:txBody>
          <a:bodyPr/>
          <a:lstStyle/>
          <a:p>
            <a:r>
              <a:rPr lang="it-IT" dirty="0" smtClean="0"/>
              <a:t>Dentro la parola</a:t>
            </a:r>
            <a:r>
              <a:rPr lang="it-IT" i="1" dirty="0" smtClean="0"/>
              <a:t> complesso</a:t>
            </a:r>
            <a:endParaRPr lang="it-IT" i="1" dirty="0"/>
          </a:p>
        </p:txBody>
      </p:sp>
      <p:sp>
        <p:nvSpPr>
          <p:cNvPr id="35" name="Segnaposto contenuto 34"/>
          <p:cNvSpPr>
            <a:spLocks noGrp="1"/>
          </p:cNvSpPr>
          <p:nvPr>
            <p:ph idx="1"/>
          </p:nvPr>
        </p:nvSpPr>
        <p:spPr/>
        <p:txBody>
          <a:bodyPr>
            <a:normAutofit lnSpcReduction="10000"/>
          </a:bodyPr>
          <a:lstStyle/>
          <a:p>
            <a:r>
              <a:rPr lang="it-IT" i="1" dirty="0" smtClean="0"/>
              <a:t>Complesso</a:t>
            </a:r>
            <a:r>
              <a:rPr lang="it-IT" dirty="0" smtClean="0"/>
              <a:t>, </a:t>
            </a:r>
            <a:r>
              <a:rPr lang="it-IT" i="1" dirty="0" smtClean="0"/>
              <a:t>complicato</a:t>
            </a:r>
            <a:r>
              <a:rPr lang="it-IT" dirty="0" smtClean="0"/>
              <a:t>, </a:t>
            </a:r>
            <a:r>
              <a:rPr lang="it-IT" i="1" dirty="0" smtClean="0"/>
              <a:t>semplice</a:t>
            </a:r>
            <a:r>
              <a:rPr lang="it-IT" dirty="0" smtClean="0"/>
              <a:t> hanno una radice indoeuropea in comune: </a:t>
            </a:r>
            <a:r>
              <a:rPr lang="it-IT" i="1" dirty="0" err="1" smtClean="0"/>
              <a:t>-plek</a:t>
            </a:r>
            <a:endParaRPr lang="it-IT" i="1" dirty="0" smtClean="0"/>
          </a:p>
          <a:p>
            <a:r>
              <a:rPr lang="it-IT" dirty="0" smtClean="0"/>
              <a:t>In latino abbiamo </a:t>
            </a:r>
          </a:p>
          <a:p>
            <a:pPr lvl="1"/>
            <a:r>
              <a:rPr lang="it-IT" i="1" dirty="0" err="1" smtClean="0"/>
              <a:t>plicare</a:t>
            </a:r>
            <a:r>
              <a:rPr lang="it-IT" dirty="0" smtClean="0"/>
              <a:t> = piegare</a:t>
            </a:r>
          </a:p>
          <a:p>
            <a:pPr lvl="1"/>
            <a:r>
              <a:rPr lang="it-IT" i="1" dirty="0" err="1" smtClean="0"/>
              <a:t>plectere</a:t>
            </a:r>
            <a:r>
              <a:rPr lang="it-IT" dirty="0" smtClean="0"/>
              <a:t> = intrecciare</a:t>
            </a:r>
          </a:p>
          <a:p>
            <a:pPr>
              <a:buNone/>
            </a:pPr>
            <a:r>
              <a:rPr lang="it-IT" dirty="0" smtClean="0"/>
              <a:t>	che hanno dato luogo a </a:t>
            </a:r>
          </a:p>
          <a:p>
            <a:pPr lvl="1"/>
            <a:r>
              <a:rPr lang="it-IT" i="1" dirty="0" smtClean="0"/>
              <a:t>complicato</a:t>
            </a:r>
            <a:r>
              <a:rPr lang="it-IT" dirty="0" smtClean="0"/>
              <a:t> = di qualcosa che ha pieghe e che può essere di-spiegato</a:t>
            </a:r>
          </a:p>
          <a:p>
            <a:pPr lvl="1"/>
            <a:r>
              <a:rPr lang="it-IT" i="1" dirty="0" smtClean="0"/>
              <a:t>complesso</a:t>
            </a:r>
            <a:r>
              <a:rPr lang="it-IT" dirty="0" smtClean="0"/>
              <a:t> = di qualcosa che è intrecciato e che non può essere di-spiegato   </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Multidimensionalità: la cellula</a:t>
            </a:r>
            <a:endParaRPr lang="it-IT" dirty="0"/>
          </a:p>
        </p:txBody>
      </p:sp>
      <p:sp>
        <p:nvSpPr>
          <p:cNvPr id="3" name="Segnaposto contenuto 2"/>
          <p:cNvSpPr>
            <a:spLocks noGrp="1"/>
          </p:cNvSpPr>
          <p:nvPr>
            <p:ph idx="1"/>
          </p:nvPr>
        </p:nvSpPr>
        <p:spPr/>
        <p:txBody>
          <a:bodyPr/>
          <a:lstStyle/>
          <a:p>
            <a:r>
              <a:rPr lang="it-IT" dirty="0" smtClean="0"/>
              <a:t>Lente di ingrandimento = studio delle macchine molecolari, ovvero delle sotto-componenti delle cellule che eseguono movimenti </a:t>
            </a:r>
            <a:r>
              <a:rPr lang="it-IT" dirty="0" err="1" smtClean="0"/>
              <a:t>simil-meccanici</a:t>
            </a:r>
            <a:r>
              <a:rPr lang="it-IT" dirty="0" smtClean="0"/>
              <a:t> in risposta a specifici input</a:t>
            </a:r>
          </a:p>
          <a:p>
            <a:r>
              <a:rPr lang="it-IT" dirty="0" smtClean="0"/>
              <a:t>Grandangolo = studio delle proprietà vitali della cellula   </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Multidimensionalità</a:t>
            </a:r>
            <a:endParaRPr lang="it-IT" dirty="0"/>
          </a:p>
        </p:txBody>
      </p:sp>
      <p:sp>
        <p:nvSpPr>
          <p:cNvPr id="3" name="Segnaposto contenuto 2"/>
          <p:cNvSpPr>
            <a:spLocks noGrp="1"/>
          </p:cNvSpPr>
          <p:nvPr>
            <p:ph idx="1"/>
          </p:nvPr>
        </p:nvSpPr>
        <p:spPr/>
        <p:txBody>
          <a:bodyPr/>
          <a:lstStyle/>
          <a:p>
            <a:r>
              <a:rPr lang="it-IT" dirty="0" smtClean="0"/>
              <a:t>La “lente di ingrandimento” è l’approccio di tipo </a:t>
            </a:r>
            <a:r>
              <a:rPr lang="it-IT" b="1" dirty="0" smtClean="0"/>
              <a:t>riduzionista </a:t>
            </a:r>
            <a:r>
              <a:rPr lang="it-IT" dirty="0" smtClean="0"/>
              <a:t>che consiste nel capire il funzionamento di qualcosa riducendolo alle parti che lo compongono</a:t>
            </a:r>
          </a:p>
          <a:p>
            <a:r>
              <a:rPr lang="it-IT" dirty="0" smtClean="0"/>
              <a:t>Il “grandangolo” è invece l’approccio di tipo </a:t>
            </a:r>
            <a:r>
              <a:rPr lang="it-IT" b="1" dirty="0" smtClean="0"/>
              <a:t>olistico </a:t>
            </a:r>
            <a:r>
              <a:rPr lang="it-IT" dirty="0" smtClean="0"/>
              <a:t>che consiste nel considerare le interazioni complesse tra le parti che danno luogo al processo nella tua totalità  </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Multidimensionalità</a:t>
            </a:r>
            <a:endParaRPr lang="it-IT" dirty="0"/>
          </a:p>
        </p:txBody>
      </p:sp>
      <p:sp>
        <p:nvSpPr>
          <p:cNvPr id="3" name="Segnaposto contenuto 2"/>
          <p:cNvSpPr>
            <a:spLocks noGrp="1"/>
          </p:cNvSpPr>
          <p:nvPr>
            <p:ph idx="1"/>
          </p:nvPr>
        </p:nvSpPr>
        <p:spPr>
          <a:xfrm>
            <a:off x="1435608" y="1828800"/>
            <a:ext cx="7498080" cy="3200400"/>
          </a:xfrm>
        </p:spPr>
        <p:txBody>
          <a:bodyPr>
            <a:normAutofit/>
          </a:bodyPr>
          <a:lstStyle/>
          <a:p>
            <a:pPr marL="88900" indent="-6350" algn="ctr">
              <a:buNone/>
            </a:pPr>
            <a:r>
              <a:rPr lang="it-IT" sz="2800" i="1" dirty="0" smtClean="0"/>
              <a:t>Perde senso l’opposizione tra olismo e riduzionismo. L’approccio riduzionista non viene sacrificato per quello </a:t>
            </a:r>
            <a:r>
              <a:rPr lang="it-IT" sz="2800" i="1" dirty="0" err="1" smtClean="0"/>
              <a:t>olista</a:t>
            </a:r>
            <a:r>
              <a:rPr lang="it-IT" sz="2800" i="1" dirty="0" smtClean="0"/>
              <a:t>, né viceversa, poiché entrambi i punti di vista appaiono necessari. E’ il modello di spiegazione stessa a mutare. Essa acquista dinamicità nel cercare di comprendere il fenomeno spostandosi dalla prospettiva del tutto a quella delle parti e viceversa.</a:t>
            </a:r>
          </a:p>
          <a:p>
            <a:pPr>
              <a:buNone/>
            </a:pP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Multidimensionalità</a:t>
            </a:r>
            <a:endParaRPr lang="it-IT" dirty="0"/>
          </a:p>
        </p:txBody>
      </p:sp>
      <p:sp>
        <p:nvSpPr>
          <p:cNvPr id="3" name="Segnaposto contenuto 2"/>
          <p:cNvSpPr>
            <a:spLocks noGrp="1"/>
          </p:cNvSpPr>
          <p:nvPr>
            <p:ph idx="1"/>
          </p:nvPr>
        </p:nvSpPr>
        <p:spPr>
          <a:xfrm>
            <a:off x="1435608" y="1798638"/>
            <a:ext cx="7498080" cy="4983162"/>
          </a:xfrm>
        </p:spPr>
        <p:txBody>
          <a:bodyPr>
            <a:normAutofit/>
          </a:bodyPr>
          <a:lstStyle/>
          <a:p>
            <a:pPr marL="88900" indent="-6350" algn="ctr">
              <a:buNone/>
            </a:pPr>
            <a:r>
              <a:rPr lang="it-IT" sz="2800" i="1" dirty="0" smtClean="0"/>
              <a:t>L’aspirazione del pensiero complesso è la multidimensionalità, l’integrazione di livelli di ordine diverso che pur mantengono la loro identità. Una delle idee guida del pensiero complesso è quella della </a:t>
            </a:r>
            <a:r>
              <a:rPr lang="it-IT" sz="2800" b="1" i="1" dirty="0" err="1" smtClean="0"/>
              <a:t>unitas</a:t>
            </a:r>
            <a:r>
              <a:rPr lang="it-IT" sz="2800" b="1" i="1" dirty="0" smtClean="0"/>
              <a:t> multiplex</a:t>
            </a:r>
            <a:r>
              <a:rPr lang="it-IT" sz="2800" i="1" dirty="0" smtClean="0"/>
              <a:t>, è la capacità di mantenere una distinzione tra ciò che comunque è congiunto e di connettere senza ridurre.</a:t>
            </a:r>
          </a:p>
          <a:p>
            <a:pPr marL="88900" indent="-6350" algn="ctr">
              <a:buNone/>
            </a:pPr>
            <a:endParaRPr lang="it-IT" sz="2800" i="1" dirty="0" smtClean="0"/>
          </a:p>
          <a:p>
            <a:pPr marL="88900" indent="-6350" algn="r">
              <a:buNone/>
            </a:pPr>
            <a:r>
              <a:rPr lang="it-IT" sz="2000" dirty="0" err="1" smtClean="0"/>
              <a:t>Pasini</a:t>
            </a:r>
            <a:r>
              <a:rPr lang="it-IT" sz="2000" dirty="0" smtClean="0"/>
              <a:t> e Mazzocchi </a:t>
            </a:r>
          </a:p>
          <a:p>
            <a:pPr marL="88900" indent="-6350" algn="r">
              <a:buNone/>
            </a:pPr>
            <a:r>
              <a:rPr lang="it-IT" sz="1800" dirty="0" smtClean="0"/>
              <a:t>Operare nella complessità. Strategie modellistiche nello studio del clima. </a:t>
            </a:r>
          </a:p>
          <a:p>
            <a:endParaRPr lang="it-IT" sz="2595"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dei sistemi complessi</a:t>
            </a:r>
            <a:endParaRPr lang="it-IT" dirty="0"/>
          </a:p>
        </p:txBody>
      </p:sp>
      <p:sp>
        <p:nvSpPr>
          <p:cNvPr id="3" name="Segnaposto contenuto 2"/>
          <p:cNvSpPr>
            <a:spLocks noGrp="1"/>
          </p:cNvSpPr>
          <p:nvPr>
            <p:ph idx="1"/>
          </p:nvPr>
        </p:nvSpPr>
        <p:spPr/>
        <p:txBody>
          <a:bodyPr/>
          <a:lstStyle/>
          <a:p>
            <a:r>
              <a:rPr lang="it-IT" dirty="0" smtClean="0"/>
              <a:t>Multidimensionalità</a:t>
            </a:r>
          </a:p>
          <a:p>
            <a:r>
              <a:rPr lang="it-IT" sz="4500" spc="-150" dirty="0" smtClean="0">
                <a:solidFill>
                  <a:schemeClr val="accent5">
                    <a:lumMod val="60000"/>
                    <a:lumOff val="40000"/>
                  </a:schemeClr>
                </a:solidFill>
              </a:rPr>
              <a:t>Relazioni non lineari tra variabili</a:t>
            </a:r>
          </a:p>
          <a:p>
            <a:r>
              <a:rPr lang="it-IT" dirty="0" smtClean="0">
                <a:solidFill>
                  <a:srgbClr val="000000"/>
                </a:solidFill>
              </a:rPr>
              <a:t>Caos deterministico</a:t>
            </a:r>
          </a:p>
          <a:p>
            <a:r>
              <a:rPr lang="it-IT" dirty="0" smtClean="0"/>
              <a:t>Causalità circolare</a:t>
            </a:r>
          </a:p>
          <a:p>
            <a:r>
              <a:rPr lang="it-IT" dirty="0" smtClean="0"/>
              <a:t>Proprietà emergenti</a:t>
            </a:r>
          </a:p>
          <a:p>
            <a:r>
              <a:rPr lang="it-IT" dirty="0" smtClean="0"/>
              <a:t>Imprevedibilità</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Relazioni </a:t>
            </a:r>
            <a:r>
              <a:rPr lang="it-IT" strike="sngStrike" dirty="0" smtClean="0"/>
              <a:t>non</a:t>
            </a:r>
            <a:r>
              <a:rPr lang="it-IT" dirty="0" smtClean="0"/>
              <a:t> lineari tra variabili</a:t>
            </a:r>
            <a:endParaRPr lang="it-IT" dirty="0"/>
          </a:p>
        </p:txBody>
      </p:sp>
      <p:sp>
        <p:nvSpPr>
          <p:cNvPr id="3" name="Segnaposto contenuto 2"/>
          <p:cNvSpPr>
            <a:spLocks noGrp="1"/>
          </p:cNvSpPr>
          <p:nvPr>
            <p:ph idx="1"/>
          </p:nvPr>
        </p:nvSpPr>
        <p:spPr/>
        <p:txBody>
          <a:bodyPr/>
          <a:lstStyle/>
          <a:p>
            <a:r>
              <a:rPr lang="it-IT" dirty="0" smtClean="0"/>
              <a:t>Un sistema lineare è descrivibile da equazioni lineari (o da un sistema di equazioni lineari) tali che</a:t>
            </a:r>
          </a:p>
          <a:p>
            <a:pPr algn="ctr">
              <a:buNone/>
            </a:pPr>
            <a:r>
              <a:rPr lang="it-IT" dirty="0" smtClean="0"/>
              <a:t> </a:t>
            </a:r>
            <a:r>
              <a:rPr lang="it-IT" dirty="0" err="1" smtClean="0"/>
              <a:t>f</a:t>
            </a:r>
            <a:r>
              <a:rPr lang="it-IT" dirty="0" smtClean="0"/>
              <a:t>(</a:t>
            </a:r>
            <a:r>
              <a:rPr lang="it-IT" dirty="0" err="1" smtClean="0"/>
              <a:t>x+y</a:t>
            </a:r>
            <a:r>
              <a:rPr lang="it-IT" dirty="0" smtClean="0"/>
              <a:t>) = </a:t>
            </a:r>
            <a:r>
              <a:rPr lang="it-IT" dirty="0" err="1" smtClean="0"/>
              <a:t>f</a:t>
            </a:r>
            <a:r>
              <a:rPr lang="it-IT" dirty="0" smtClean="0"/>
              <a:t>(</a:t>
            </a:r>
            <a:r>
              <a:rPr lang="it-IT" dirty="0" err="1" smtClean="0"/>
              <a:t>x</a:t>
            </a:r>
            <a:r>
              <a:rPr lang="it-IT" dirty="0" smtClean="0"/>
              <a:t>) + </a:t>
            </a:r>
            <a:r>
              <a:rPr lang="it-IT" dirty="0" err="1" smtClean="0"/>
              <a:t>f</a:t>
            </a:r>
            <a:r>
              <a:rPr lang="it-IT" dirty="0" smtClean="0"/>
              <a:t>(</a:t>
            </a:r>
            <a:r>
              <a:rPr lang="it-IT" dirty="0" err="1" smtClean="0"/>
              <a:t>y</a:t>
            </a:r>
            <a:r>
              <a:rPr lang="it-IT" dirty="0" smtClean="0"/>
              <a:t>)</a:t>
            </a:r>
          </a:p>
          <a:p>
            <a:pPr algn="ctr">
              <a:buNone/>
            </a:pPr>
            <a:r>
              <a:rPr lang="it-IT" dirty="0" smtClean="0"/>
              <a:t>f(k</a:t>
            </a:r>
            <a:r>
              <a:rPr lang="it-IT" dirty="0" smtClean="0">
                <a:latin typeface="Wingdings"/>
                <a:ea typeface="Wingdings"/>
                <a:cs typeface="Wingdings"/>
              </a:rPr>
              <a:t></a:t>
            </a:r>
            <a:r>
              <a:rPr lang="it-IT" dirty="0" smtClean="0"/>
              <a:t>x) = k</a:t>
            </a:r>
            <a:r>
              <a:rPr lang="it-IT" dirty="0" smtClean="0">
                <a:latin typeface="Wingdings"/>
                <a:ea typeface="Wingdings"/>
                <a:cs typeface="Wingdings"/>
              </a:rPr>
              <a:t></a:t>
            </a:r>
            <a:r>
              <a:rPr lang="it-IT" dirty="0" smtClean="0"/>
              <a:t>f(x) </a:t>
            </a:r>
          </a:p>
          <a:p>
            <a:r>
              <a:rPr lang="it-IT" dirty="0" smtClean="0"/>
              <a:t>In gergo, per sistemi lineari “il tutto è uguale alla somma delle parti”</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Relazioni </a:t>
            </a:r>
            <a:r>
              <a:rPr lang="it-IT" strike="sngStrike" dirty="0" smtClean="0"/>
              <a:t>non</a:t>
            </a:r>
            <a:r>
              <a:rPr lang="it-IT" dirty="0" smtClean="0"/>
              <a:t> lineari tra variabili</a:t>
            </a:r>
            <a:endParaRPr lang="it-IT" dirty="0"/>
          </a:p>
        </p:txBody>
      </p:sp>
      <p:sp>
        <p:nvSpPr>
          <p:cNvPr id="3" name="Segnaposto contenuto 2"/>
          <p:cNvSpPr>
            <a:spLocks noGrp="1"/>
          </p:cNvSpPr>
          <p:nvPr>
            <p:ph idx="1"/>
          </p:nvPr>
        </p:nvSpPr>
        <p:spPr/>
        <p:txBody>
          <a:bodyPr/>
          <a:lstStyle/>
          <a:p>
            <a:r>
              <a:rPr lang="it-IT" dirty="0" smtClean="0"/>
              <a:t>La stragrande maggioranza delle leggi della Fisica di base sono di tipo lineare</a:t>
            </a:r>
          </a:p>
          <a:p>
            <a:pPr lvl="1"/>
            <a:r>
              <a:rPr lang="it-IT" dirty="0" smtClean="0"/>
              <a:t>Seconda legge della dinamica 	F = ma</a:t>
            </a:r>
          </a:p>
          <a:p>
            <a:pPr lvl="1"/>
            <a:r>
              <a:rPr lang="it-IT" dirty="0" smtClean="0"/>
              <a:t>Legge di Hooke			F</a:t>
            </a:r>
            <a:r>
              <a:rPr lang="it-IT" baseline="-25000" dirty="0" smtClean="0"/>
              <a:t>el</a:t>
            </a:r>
            <a:r>
              <a:rPr lang="it-IT" dirty="0" smtClean="0"/>
              <a:t> = -k</a:t>
            </a:r>
            <a:r>
              <a:rPr lang="it-IT" dirty="0" smtClean="0">
                <a:latin typeface="Lucida Grande"/>
                <a:ea typeface="Lucida Grande"/>
                <a:cs typeface="Lucida Grande"/>
              </a:rPr>
              <a:t>Δx</a:t>
            </a:r>
          </a:p>
          <a:p>
            <a:pPr lvl="1"/>
            <a:r>
              <a:rPr lang="it-IT" dirty="0" smtClean="0">
                <a:latin typeface="Gill Sans"/>
                <a:ea typeface="Lucida Grande"/>
                <a:cs typeface="Gill Sans"/>
              </a:rPr>
              <a:t>Caduta dei gravi (ebbene sì!)	</a:t>
            </a:r>
            <a:r>
              <a:rPr lang="it-IT" dirty="0" err="1" smtClean="0">
                <a:latin typeface="Gill Sans"/>
                <a:ea typeface="Lucida Grande"/>
                <a:cs typeface="Gill Sans"/>
              </a:rPr>
              <a:t>s</a:t>
            </a:r>
            <a:r>
              <a:rPr lang="it-IT" dirty="0" smtClean="0">
                <a:latin typeface="Gill Sans"/>
                <a:ea typeface="Lucida Grande"/>
                <a:cs typeface="Gill Sans"/>
              </a:rPr>
              <a:t> = </a:t>
            </a:r>
            <a:r>
              <a:rPr lang="it-IT" dirty="0" err="1" smtClean="0">
                <a:latin typeface="Gill Sans"/>
                <a:ea typeface="Lucida Grande"/>
                <a:cs typeface="Gill Sans"/>
              </a:rPr>
              <a:t>½</a:t>
            </a:r>
            <a:r>
              <a:rPr lang="it-IT" dirty="0" smtClean="0">
                <a:latin typeface="Gill Sans"/>
                <a:ea typeface="Lucida Grande"/>
                <a:cs typeface="Gill Sans"/>
              </a:rPr>
              <a:t> </a:t>
            </a:r>
            <a:r>
              <a:rPr lang="it-IT" dirty="0" err="1" smtClean="0">
                <a:latin typeface="Gill Sans"/>
                <a:ea typeface="Lucida Grande"/>
                <a:cs typeface="Gill Sans"/>
              </a:rPr>
              <a:t>g</a:t>
            </a:r>
            <a:r>
              <a:rPr lang="it-IT" dirty="0" smtClean="0">
                <a:latin typeface="Gill Sans"/>
                <a:ea typeface="Lucida Grande"/>
                <a:cs typeface="Gill Sans"/>
              </a:rPr>
              <a:t> t</a:t>
            </a:r>
            <a:r>
              <a:rPr lang="it-IT" baseline="30000" dirty="0" smtClean="0">
                <a:latin typeface="Gill Sans"/>
                <a:ea typeface="Lucida Grande"/>
                <a:cs typeface="Gill Sans"/>
              </a:rPr>
              <a:t>2</a:t>
            </a:r>
          </a:p>
          <a:p>
            <a:pPr lvl="1"/>
            <a:r>
              <a:rPr lang="it-IT" dirty="0" smtClean="0">
                <a:latin typeface="Gill Sans"/>
                <a:ea typeface="Lucida Grande"/>
                <a:cs typeface="Gill Sans"/>
              </a:rPr>
              <a:t>Dilatazione termica			</a:t>
            </a:r>
            <a:r>
              <a:rPr lang="it-IT" dirty="0" smtClean="0">
                <a:latin typeface=""/>
                <a:ea typeface="Lucida Grande"/>
                <a:cs typeface=""/>
              </a:rPr>
              <a:t>Δ</a:t>
            </a:r>
            <a:r>
              <a:rPr lang="it-IT" dirty="0" smtClean="0">
                <a:latin typeface="Gill Sans"/>
                <a:ea typeface="Lucida Grande"/>
                <a:cs typeface="Gill Sans"/>
              </a:rPr>
              <a:t>V</a:t>
            </a:r>
            <a:r>
              <a:rPr lang="it-IT" dirty="0" smtClean="0">
                <a:latin typeface=""/>
                <a:ea typeface="Lucida Grande"/>
                <a:cs typeface=""/>
              </a:rPr>
              <a:t> = </a:t>
            </a:r>
            <a:r>
              <a:rPr lang="it-IT" dirty="0" smtClean="0">
                <a:latin typeface="Gill Sans"/>
                <a:ea typeface="Lucida Grande"/>
                <a:cs typeface="Gill Sans"/>
              </a:rPr>
              <a:t>kV</a:t>
            </a:r>
            <a:r>
              <a:rPr lang="it-IT" baseline="-25000" dirty="0" smtClean="0">
                <a:latin typeface="Gill Sans"/>
                <a:ea typeface="Lucida Grande"/>
                <a:cs typeface="Gill Sans"/>
              </a:rPr>
              <a:t>1</a:t>
            </a:r>
            <a:r>
              <a:rPr lang="it-IT" dirty="0" smtClean="0">
                <a:latin typeface=""/>
                <a:ea typeface="Lucida Grande"/>
                <a:cs typeface=""/>
              </a:rPr>
              <a:t>Δ</a:t>
            </a:r>
            <a:r>
              <a:rPr lang="it-IT" dirty="0" smtClean="0">
                <a:latin typeface="Gill Sans"/>
                <a:ea typeface="Lucida Grande"/>
                <a:cs typeface="Gill Sans"/>
              </a:rPr>
              <a:t>T</a:t>
            </a:r>
          </a:p>
          <a:p>
            <a:pPr lvl="1"/>
            <a:r>
              <a:rPr lang="it-IT" dirty="0" smtClean="0">
                <a:latin typeface="Gill Sans"/>
                <a:ea typeface="Lucida Grande"/>
                <a:cs typeface="Gill Sans"/>
              </a:rPr>
              <a:t>Legge di Ohm				</a:t>
            </a:r>
            <a:r>
              <a:rPr lang="it-IT" dirty="0" err="1" smtClean="0">
                <a:latin typeface="Gill Sans"/>
                <a:ea typeface="Lucida Grande"/>
                <a:cs typeface="Gill Sans"/>
              </a:rPr>
              <a:t>V</a:t>
            </a:r>
            <a:r>
              <a:rPr lang="it-IT" dirty="0" smtClean="0">
                <a:latin typeface="Gill Sans"/>
                <a:ea typeface="Lucida Grande"/>
                <a:cs typeface="Gill Sans"/>
              </a:rPr>
              <a:t> = RI</a:t>
            </a:r>
          </a:p>
          <a:p>
            <a:pPr lvl="1"/>
            <a:r>
              <a:rPr lang="it-IT" dirty="0" err="1" smtClean="0">
                <a:latin typeface="Gill Sans"/>
                <a:ea typeface="Lucida Grande"/>
                <a:cs typeface="Gill Sans"/>
              </a:rPr>
              <a:t>…</a:t>
            </a:r>
            <a:r>
              <a:rPr lang="it-IT" dirty="0" smtClean="0">
                <a:latin typeface=""/>
                <a:ea typeface="Lucida Grande"/>
                <a:cs typeface=""/>
              </a:rPr>
              <a:t>  </a:t>
            </a:r>
          </a:p>
          <a:p>
            <a:pPr lvl="1"/>
            <a:endParaRPr lang="it-IT" dirty="0" smtClean="0">
              <a:latin typeface="Lucida Grande"/>
              <a:ea typeface="Lucida Grande"/>
              <a:cs typeface="Lucida Grande"/>
            </a:endParaRPr>
          </a:p>
          <a:p>
            <a:endParaRPr lang="it-IT"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Relazioni </a:t>
            </a:r>
            <a:r>
              <a:rPr lang="it-IT" strike="sngStrike" dirty="0" smtClean="0"/>
              <a:t>non</a:t>
            </a:r>
            <a:r>
              <a:rPr lang="it-IT" dirty="0" smtClean="0"/>
              <a:t> lineari tra variabili</a:t>
            </a:r>
            <a:endParaRPr lang="it-IT" dirty="0"/>
          </a:p>
        </p:txBody>
      </p:sp>
      <p:sp>
        <p:nvSpPr>
          <p:cNvPr id="3" name="Segnaposto contenuto 2"/>
          <p:cNvSpPr>
            <a:spLocks noGrp="1"/>
          </p:cNvSpPr>
          <p:nvPr>
            <p:ph idx="1"/>
          </p:nvPr>
        </p:nvSpPr>
        <p:spPr/>
        <p:txBody>
          <a:bodyPr/>
          <a:lstStyle/>
          <a:p>
            <a:r>
              <a:rPr lang="it-IT" dirty="0" smtClean="0"/>
              <a:t>Una caratteristica molto importante delle equazioni lineari per la descrizione di un sistema è che, a piccoli errori nella determinazione delle variabili indipendenti, corrispondono piccoli errori anche nelle soluzioni!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Relazioni non lineari tra variabili</a:t>
            </a:r>
            <a:endParaRPr lang="it-IT" dirty="0"/>
          </a:p>
        </p:txBody>
      </p:sp>
      <p:sp>
        <p:nvSpPr>
          <p:cNvPr id="3" name="Segnaposto contenuto 2"/>
          <p:cNvSpPr>
            <a:spLocks noGrp="1"/>
          </p:cNvSpPr>
          <p:nvPr>
            <p:ph idx="1"/>
          </p:nvPr>
        </p:nvSpPr>
        <p:spPr/>
        <p:txBody>
          <a:bodyPr>
            <a:normAutofit/>
          </a:bodyPr>
          <a:lstStyle/>
          <a:p>
            <a:r>
              <a:rPr lang="it-IT" dirty="0" smtClean="0"/>
              <a:t>Nei sistemi complessi le relazioni non lineari sono molto frequenti</a:t>
            </a:r>
          </a:p>
          <a:p>
            <a:r>
              <a:rPr lang="it-IT" dirty="0" smtClean="0"/>
              <a:t>Modello </a:t>
            </a:r>
            <a:r>
              <a:rPr lang="it-IT" i="1" dirty="0" smtClean="0"/>
              <a:t>predatore-preda</a:t>
            </a:r>
            <a:r>
              <a:rPr lang="it-IT" dirty="0" smtClean="0"/>
              <a:t> di </a:t>
            </a:r>
            <a:r>
              <a:rPr lang="it-IT" dirty="0" err="1" smtClean="0"/>
              <a:t>Lotka-Volterra</a:t>
            </a:r>
            <a:endParaRPr lang="it-IT" dirty="0" smtClean="0"/>
          </a:p>
          <a:p>
            <a:r>
              <a:rPr lang="it-IT" dirty="0" smtClean="0"/>
              <a:t>Due equazioni non lineari in due variabili</a:t>
            </a:r>
          </a:p>
          <a:p>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predatore-preda</a:t>
            </a:r>
            <a:endParaRPr lang="it-IT" dirty="0"/>
          </a:p>
        </p:txBody>
      </p:sp>
      <p:pic>
        <p:nvPicPr>
          <p:cNvPr id="6" name="Segnaposto contenuto 5" descr="Schermata 2017-02-22 alle 17.07.45.png"/>
          <p:cNvPicPr>
            <a:picLocks noGrp="1" noChangeAspect="1"/>
          </p:cNvPicPr>
          <p:nvPr>
            <p:ph idx="1"/>
          </p:nvPr>
        </p:nvPicPr>
        <p:blipFill>
          <a:blip r:embed="rId3"/>
          <a:stretch>
            <a:fillRect/>
          </a:stretch>
        </p:blipFill>
        <p:spPr>
          <a:xfrm>
            <a:off x="2282825" y="1892300"/>
            <a:ext cx="5803900" cy="3911600"/>
          </a:xfrm>
        </p:spPr>
      </p:pic>
      <p:sp>
        <p:nvSpPr>
          <p:cNvPr id="7" name="Ovale 6"/>
          <p:cNvSpPr/>
          <p:nvPr/>
        </p:nvSpPr>
        <p:spPr>
          <a:xfrm>
            <a:off x="3200400" y="2251992"/>
            <a:ext cx="490350" cy="491208"/>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8" name="Ovale 7"/>
          <p:cNvSpPr/>
          <p:nvPr/>
        </p:nvSpPr>
        <p:spPr>
          <a:xfrm>
            <a:off x="3167250" y="4004592"/>
            <a:ext cx="490350" cy="643608"/>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9" name="Ovale 8"/>
          <p:cNvSpPr/>
          <p:nvPr/>
        </p:nvSpPr>
        <p:spPr>
          <a:xfrm>
            <a:off x="4800600" y="2497596"/>
            <a:ext cx="685800" cy="779004"/>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10" name="Ovale 9"/>
          <p:cNvSpPr/>
          <p:nvPr/>
        </p:nvSpPr>
        <p:spPr>
          <a:xfrm>
            <a:off x="6096000" y="2497596"/>
            <a:ext cx="609600" cy="779004"/>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11" name="Ovale 10"/>
          <p:cNvSpPr/>
          <p:nvPr/>
        </p:nvSpPr>
        <p:spPr>
          <a:xfrm>
            <a:off x="6400800" y="4326396"/>
            <a:ext cx="685800" cy="779004"/>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12" name="Ovale 11"/>
          <p:cNvSpPr/>
          <p:nvPr/>
        </p:nvSpPr>
        <p:spPr>
          <a:xfrm>
            <a:off x="4724400" y="4326396"/>
            <a:ext cx="609600" cy="779004"/>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cxnSp>
        <p:nvCxnSpPr>
          <p:cNvPr id="14" name="Connettore 2 13"/>
          <p:cNvCxnSpPr/>
          <p:nvPr/>
        </p:nvCxnSpPr>
        <p:spPr>
          <a:xfrm>
            <a:off x="2743200" y="1558008"/>
            <a:ext cx="685800" cy="651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2743200" y="3722132"/>
            <a:ext cx="609600" cy="240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rot="16200000" flipH="1">
            <a:off x="4669402" y="1959998"/>
            <a:ext cx="605296"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rot="5400000">
            <a:off x="6248400" y="1981200"/>
            <a:ext cx="6096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rot="5400000" flipH="1" flipV="1">
            <a:off x="4572000" y="5181600"/>
            <a:ext cx="457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ttore 2 29"/>
          <p:cNvCxnSpPr/>
          <p:nvPr/>
        </p:nvCxnSpPr>
        <p:spPr>
          <a:xfrm rot="10800000">
            <a:off x="6858000" y="5105400"/>
            <a:ext cx="6858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1219200" y="1371600"/>
            <a:ext cx="1948050" cy="369332"/>
          </a:xfrm>
          <a:prstGeom prst="rect">
            <a:avLst/>
          </a:prstGeom>
          <a:noFill/>
        </p:spPr>
        <p:txBody>
          <a:bodyPr wrap="square" rtlCol="0">
            <a:spAutoFit/>
          </a:bodyPr>
          <a:lstStyle/>
          <a:p>
            <a:r>
              <a:rPr lang="it-IT" dirty="0" smtClean="0"/>
              <a:t>numero prede</a:t>
            </a:r>
            <a:endParaRPr lang="it-IT" dirty="0"/>
          </a:p>
        </p:txBody>
      </p:sp>
      <p:sp>
        <p:nvSpPr>
          <p:cNvPr id="33" name="CasellaDiTesto 32"/>
          <p:cNvSpPr txBox="1"/>
          <p:nvPr/>
        </p:nvSpPr>
        <p:spPr>
          <a:xfrm>
            <a:off x="990600" y="3352800"/>
            <a:ext cx="1948050" cy="369332"/>
          </a:xfrm>
          <a:prstGeom prst="rect">
            <a:avLst/>
          </a:prstGeom>
          <a:noFill/>
        </p:spPr>
        <p:txBody>
          <a:bodyPr wrap="square" rtlCol="0">
            <a:spAutoFit/>
          </a:bodyPr>
          <a:lstStyle/>
          <a:p>
            <a:r>
              <a:rPr lang="it-IT" dirty="0" smtClean="0"/>
              <a:t>numero predatori</a:t>
            </a:r>
            <a:endParaRPr lang="it-IT" dirty="0"/>
          </a:p>
        </p:txBody>
      </p:sp>
      <p:sp>
        <p:nvSpPr>
          <p:cNvPr id="36" name="CasellaDiTesto 35"/>
          <p:cNvSpPr txBox="1"/>
          <p:nvPr/>
        </p:nvSpPr>
        <p:spPr>
          <a:xfrm>
            <a:off x="3690750" y="1182469"/>
            <a:ext cx="1948050" cy="646331"/>
          </a:xfrm>
          <a:prstGeom prst="rect">
            <a:avLst/>
          </a:prstGeom>
          <a:noFill/>
        </p:spPr>
        <p:txBody>
          <a:bodyPr wrap="square" rtlCol="0">
            <a:spAutoFit/>
          </a:bodyPr>
          <a:lstStyle/>
          <a:p>
            <a:r>
              <a:rPr lang="it-IT" dirty="0" smtClean="0"/>
              <a:t>coefficiente di nascita delle prede</a:t>
            </a:r>
            <a:endParaRPr lang="it-IT" dirty="0"/>
          </a:p>
        </p:txBody>
      </p:sp>
      <p:sp>
        <p:nvSpPr>
          <p:cNvPr id="37" name="CasellaDiTesto 36"/>
          <p:cNvSpPr txBox="1"/>
          <p:nvPr/>
        </p:nvSpPr>
        <p:spPr>
          <a:xfrm>
            <a:off x="6172200" y="1182469"/>
            <a:ext cx="1948050" cy="646331"/>
          </a:xfrm>
          <a:prstGeom prst="rect">
            <a:avLst/>
          </a:prstGeom>
          <a:noFill/>
        </p:spPr>
        <p:txBody>
          <a:bodyPr wrap="square" rtlCol="0">
            <a:spAutoFit/>
          </a:bodyPr>
          <a:lstStyle/>
          <a:p>
            <a:r>
              <a:rPr lang="it-IT" dirty="0" smtClean="0"/>
              <a:t>coefficiente di </a:t>
            </a:r>
            <a:r>
              <a:rPr lang="it-IT" dirty="0" err="1" smtClean="0"/>
              <a:t>predazione</a:t>
            </a:r>
            <a:endParaRPr lang="it-IT" dirty="0"/>
          </a:p>
        </p:txBody>
      </p:sp>
      <p:sp>
        <p:nvSpPr>
          <p:cNvPr id="38" name="CasellaDiTesto 37"/>
          <p:cNvSpPr txBox="1"/>
          <p:nvPr/>
        </p:nvSpPr>
        <p:spPr>
          <a:xfrm>
            <a:off x="6705600" y="5638801"/>
            <a:ext cx="2228088" cy="646331"/>
          </a:xfrm>
          <a:prstGeom prst="rect">
            <a:avLst/>
          </a:prstGeom>
          <a:noFill/>
        </p:spPr>
        <p:txBody>
          <a:bodyPr wrap="square" rtlCol="0">
            <a:spAutoFit/>
          </a:bodyPr>
          <a:lstStyle/>
          <a:p>
            <a:r>
              <a:rPr lang="it-IT" dirty="0" smtClean="0"/>
              <a:t>coefficiente di morte naturale dei predatori</a:t>
            </a:r>
            <a:endParaRPr lang="it-IT" dirty="0"/>
          </a:p>
        </p:txBody>
      </p:sp>
      <p:sp>
        <p:nvSpPr>
          <p:cNvPr id="40" name="CasellaDiTesto 39"/>
          <p:cNvSpPr txBox="1"/>
          <p:nvPr/>
        </p:nvSpPr>
        <p:spPr>
          <a:xfrm>
            <a:off x="3657600" y="5638801"/>
            <a:ext cx="2514600" cy="646331"/>
          </a:xfrm>
          <a:prstGeom prst="rect">
            <a:avLst/>
          </a:prstGeom>
          <a:noFill/>
        </p:spPr>
        <p:txBody>
          <a:bodyPr wrap="square" rtlCol="0">
            <a:spAutoFit/>
          </a:bodyPr>
          <a:lstStyle/>
          <a:p>
            <a:r>
              <a:rPr lang="it-IT" dirty="0" smtClean="0"/>
              <a:t>coefficiente di incontro tra prede e predatori</a:t>
            </a:r>
            <a:endParaRPr lang="it-IT" dirty="0"/>
          </a:p>
        </p:txBody>
      </p:sp>
      <p:sp>
        <p:nvSpPr>
          <p:cNvPr id="22" name="Ovale 21"/>
          <p:cNvSpPr/>
          <p:nvPr/>
        </p:nvSpPr>
        <p:spPr>
          <a:xfrm>
            <a:off x="2667000" y="1981200"/>
            <a:ext cx="1219199" cy="1779244"/>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cxnSp>
        <p:nvCxnSpPr>
          <p:cNvPr id="24" name="Connettore 2 23"/>
          <p:cNvCxnSpPr/>
          <p:nvPr/>
        </p:nvCxnSpPr>
        <p:spPr>
          <a:xfrm>
            <a:off x="1939925" y="2528991"/>
            <a:ext cx="685800" cy="294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1099950" y="1882660"/>
            <a:ext cx="1948050" cy="923330"/>
          </a:xfrm>
          <a:prstGeom prst="rect">
            <a:avLst/>
          </a:prstGeom>
          <a:noFill/>
        </p:spPr>
        <p:txBody>
          <a:bodyPr wrap="square" rtlCol="0">
            <a:spAutoFit/>
          </a:bodyPr>
          <a:lstStyle/>
          <a:p>
            <a:r>
              <a:rPr lang="it-IT" dirty="0" smtClean="0"/>
              <a:t>variazione del</a:t>
            </a:r>
          </a:p>
          <a:p>
            <a:r>
              <a:rPr lang="it-IT" dirty="0" smtClean="0"/>
              <a:t>numero di</a:t>
            </a:r>
          </a:p>
          <a:p>
            <a:r>
              <a:rPr lang="it-IT" dirty="0" smtClean="0"/>
              <a:t>prede</a:t>
            </a:r>
            <a:endParaRPr lang="it-IT" dirty="0"/>
          </a:p>
        </p:txBody>
      </p:sp>
      <p:sp>
        <p:nvSpPr>
          <p:cNvPr id="28" name="Ovale 27"/>
          <p:cNvSpPr/>
          <p:nvPr/>
        </p:nvSpPr>
        <p:spPr>
          <a:xfrm>
            <a:off x="2667000" y="3859557"/>
            <a:ext cx="1219199" cy="1779244"/>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cxnSp>
        <p:nvCxnSpPr>
          <p:cNvPr id="29" name="Connettore 2 28"/>
          <p:cNvCxnSpPr/>
          <p:nvPr/>
        </p:nvCxnSpPr>
        <p:spPr>
          <a:xfrm>
            <a:off x="2282825" y="4810899"/>
            <a:ext cx="384175" cy="294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CasellaDiTesto 30"/>
          <p:cNvSpPr txBox="1"/>
          <p:nvPr/>
        </p:nvSpPr>
        <p:spPr>
          <a:xfrm>
            <a:off x="1143000" y="4191000"/>
            <a:ext cx="1948050" cy="923330"/>
          </a:xfrm>
          <a:prstGeom prst="rect">
            <a:avLst/>
          </a:prstGeom>
          <a:noFill/>
        </p:spPr>
        <p:txBody>
          <a:bodyPr wrap="square" rtlCol="0">
            <a:spAutoFit/>
          </a:bodyPr>
          <a:lstStyle/>
          <a:p>
            <a:r>
              <a:rPr lang="it-IT" dirty="0" smtClean="0"/>
              <a:t>variazione del</a:t>
            </a:r>
          </a:p>
          <a:p>
            <a:r>
              <a:rPr lang="it-IT" dirty="0" smtClean="0"/>
              <a:t>numero di </a:t>
            </a:r>
          </a:p>
          <a:p>
            <a:r>
              <a:rPr lang="it-IT" dirty="0" smtClean="0"/>
              <a:t>predatori</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Qualcosa di </a:t>
            </a:r>
            <a:r>
              <a:rPr lang="it-IT" dirty="0" err="1" smtClean="0"/>
              <a:t>complicato…</a:t>
            </a:r>
            <a:endParaRPr lang="it-IT" dirty="0"/>
          </a:p>
        </p:txBody>
      </p:sp>
      <p:pic>
        <p:nvPicPr>
          <p:cNvPr id="8" name="Segnaposto contenuto 7" descr="2014_Origami_modułowe.jpg"/>
          <p:cNvPicPr>
            <a:picLocks noGrp="1" noChangeAspect="1"/>
          </p:cNvPicPr>
          <p:nvPr>
            <p:ph idx="1"/>
          </p:nvPr>
        </p:nvPicPr>
        <p:blipFill>
          <a:blip r:embed="rId2"/>
          <a:stretch>
            <a:fillRect/>
          </a:stretch>
        </p:blipFill>
        <p:spPr>
          <a:xfrm>
            <a:off x="2851804" y="1447800"/>
            <a:ext cx="4665941" cy="48006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predatore-preda</a:t>
            </a:r>
            <a:endParaRPr lang="it-IT" dirty="0"/>
          </a:p>
        </p:txBody>
      </p:sp>
      <p:pic>
        <p:nvPicPr>
          <p:cNvPr id="87042" name="Picture 2"/>
          <p:cNvPicPr>
            <a:picLocks noChangeAspect="1" noChangeArrowheads="1"/>
          </p:cNvPicPr>
          <p:nvPr/>
        </p:nvPicPr>
        <p:blipFill>
          <a:blip r:embed="rId3"/>
          <a:srcRect/>
          <a:stretch>
            <a:fillRect/>
          </a:stretch>
        </p:blipFill>
        <p:spPr bwMode="auto">
          <a:xfrm>
            <a:off x="2133600" y="1524000"/>
            <a:ext cx="6096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preda-predatore</a:t>
            </a:r>
            <a:endParaRPr lang="it-IT" dirty="0"/>
          </a:p>
        </p:txBody>
      </p:sp>
      <p:pic>
        <p:nvPicPr>
          <p:cNvPr id="4" name="Segnaposto contenuto 3" descr="Schermata 2017-02-23 alle 15.35.16.png"/>
          <p:cNvPicPr>
            <a:picLocks noGrp="1" noChangeAspect="1"/>
          </p:cNvPicPr>
          <p:nvPr>
            <p:ph idx="1"/>
          </p:nvPr>
        </p:nvPicPr>
        <p:blipFill>
          <a:blip r:embed="rId2"/>
          <a:stretch>
            <a:fillRect/>
          </a:stretch>
        </p:blipFill>
        <p:spPr>
          <a:xfrm>
            <a:off x="1295400" y="2179542"/>
            <a:ext cx="7499350" cy="300205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preda-predatore</a:t>
            </a:r>
            <a:endParaRPr lang="it-IT" dirty="0"/>
          </a:p>
        </p:txBody>
      </p:sp>
      <p:pic>
        <p:nvPicPr>
          <p:cNvPr id="4" name="Segnaposto contenuto 3" descr="Schermata 2017-02-23 alle 15.35.16.png"/>
          <p:cNvPicPr>
            <a:picLocks noGrp="1" noChangeAspect="1"/>
          </p:cNvPicPr>
          <p:nvPr>
            <p:ph idx="1"/>
          </p:nvPr>
        </p:nvPicPr>
        <p:blipFill>
          <a:blip r:embed="rId2"/>
          <a:stretch>
            <a:fillRect/>
          </a:stretch>
        </p:blipFill>
        <p:spPr>
          <a:xfrm>
            <a:off x="1295400" y="3398742"/>
            <a:ext cx="7499350" cy="3002058"/>
          </a:xfrm>
        </p:spPr>
      </p:pic>
      <p:sp>
        <p:nvSpPr>
          <p:cNvPr id="5" name="Rettangolo 4"/>
          <p:cNvSpPr/>
          <p:nvPr/>
        </p:nvSpPr>
        <p:spPr>
          <a:xfrm>
            <a:off x="2438400" y="4343400"/>
            <a:ext cx="914400" cy="14478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 name="Connettore 1 5"/>
          <p:cNvCxnSpPr/>
          <p:nvPr/>
        </p:nvCxnSpPr>
        <p:spPr>
          <a:xfrm rot="5400000">
            <a:off x="2746980" y="3356580"/>
            <a:ext cx="1325940" cy="495300"/>
          </a:xfrm>
          <a:prstGeom prst="line">
            <a:avLst/>
          </a:prstGeom>
          <a:ln w="44450">
            <a:solidFill>
              <a:srgbClr val="008000"/>
            </a:solidFill>
            <a:tailEnd type="triangle" w="lg"/>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1692976" y="1740932"/>
            <a:ext cx="6689023" cy="1200328"/>
          </a:xfrm>
          <a:prstGeom prst="rect">
            <a:avLst/>
          </a:prstGeom>
          <a:noFill/>
        </p:spPr>
        <p:txBody>
          <a:bodyPr wrap="square" rtlCol="0">
            <a:spAutoFit/>
          </a:bodyPr>
          <a:lstStyle/>
          <a:p>
            <a:r>
              <a:rPr lang="it-IT" sz="2400" dirty="0" smtClean="0"/>
              <a:t>L’aumento periodico del numero di prede è seguito rapidamente da un aumento nella popolazione di predatori</a:t>
            </a:r>
            <a:endParaRPr lang="it-I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preda-predatore</a:t>
            </a:r>
            <a:endParaRPr lang="it-IT" dirty="0"/>
          </a:p>
        </p:txBody>
      </p:sp>
      <p:pic>
        <p:nvPicPr>
          <p:cNvPr id="4" name="Segnaposto contenuto 3" descr="Schermata 2017-02-23 alle 15.35.16.png"/>
          <p:cNvPicPr>
            <a:picLocks noGrp="1" noChangeAspect="1"/>
          </p:cNvPicPr>
          <p:nvPr>
            <p:ph idx="1"/>
          </p:nvPr>
        </p:nvPicPr>
        <p:blipFill>
          <a:blip r:embed="rId2"/>
          <a:stretch>
            <a:fillRect/>
          </a:stretch>
        </p:blipFill>
        <p:spPr>
          <a:xfrm>
            <a:off x="1295400" y="3398742"/>
            <a:ext cx="7499350" cy="3002058"/>
          </a:xfrm>
        </p:spPr>
      </p:pic>
      <p:sp>
        <p:nvSpPr>
          <p:cNvPr id="5" name="Rettangolo 4"/>
          <p:cNvSpPr/>
          <p:nvPr/>
        </p:nvSpPr>
        <p:spPr>
          <a:xfrm>
            <a:off x="2971800" y="4343400"/>
            <a:ext cx="914400" cy="14478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 name="Connettore 1 5"/>
          <p:cNvCxnSpPr/>
          <p:nvPr/>
        </p:nvCxnSpPr>
        <p:spPr>
          <a:xfrm rot="5400000">
            <a:off x="2880330" y="3489930"/>
            <a:ext cx="1325940" cy="228600"/>
          </a:xfrm>
          <a:prstGeom prst="line">
            <a:avLst/>
          </a:prstGeom>
          <a:ln w="44450">
            <a:solidFill>
              <a:srgbClr val="008000"/>
            </a:solidFill>
            <a:tailEnd type="triangle" w="lg"/>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1692976" y="1740932"/>
            <a:ext cx="6689023" cy="1200328"/>
          </a:xfrm>
          <a:prstGeom prst="rect">
            <a:avLst/>
          </a:prstGeom>
          <a:noFill/>
        </p:spPr>
        <p:txBody>
          <a:bodyPr wrap="square" rtlCol="0">
            <a:spAutoFit/>
          </a:bodyPr>
          <a:lstStyle/>
          <a:p>
            <a:r>
              <a:rPr lang="it-IT" sz="2400" dirty="0" smtClean="0"/>
              <a:t>La diminuzione del numero di prede è seguita da una diminuzione nella popolazione di predatori (c’è meno cibo a disposizione!)</a:t>
            </a:r>
            <a:endParaRPr lang="it-IT"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preda-predatore</a:t>
            </a:r>
            <a:endParaRPr lang="it-IT" dirty="0"/>
          </a:p>
        </p:txBody>
      </p:sp>
      <p:pic>
        <p:nvPicPr>
          <p:cNvPr id="4" name="Segnaposto contenuto 3" descr="Schermata 2017-02-23 alle 15.35.16.png"/>
          <p:cNvPicPr>
            <a:picLocks noGrp="1" noChangeAspect="1"/>
          </p:cNvPicPr>
          <p:nvPr>
            <p:ph idx="1"/>
          </p:nvPr>
        </p:nvPicPr>
        <p:blipFill>
          <a:blip r:embed="rId2"/>
          <a:stretch>
            <a:fillRect/>
          </a:stretch>
        </p:blipFill>
        <p:spPr>
          <a:xfrm>
            <a:off x="1295400" y="3398742"/>
            <a:ext cx="7499350" cy="3002058"/>
          </a:xfrm>
        </p:spPr>
      </p:pic>
      <p:sp>
        <p:nvSpPr>
          <p:cNvPr id="5" name="Rettangolo 4"/>
          <p:cNvSpPr/>
          <p:nvPr/>
        </p:nvSpPr>
        <p:spPr>
          <a:xfrm>
            <a:off x="3429000" y="4038600"/>
            <a:ext cx="685800" cy="1676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 name="Connettore 1 5"/>
          <p:cNvCxnSpPr/>
          <p:nvPr/>
        </p:nvCxnSpPr>
        <p:spPr>
          <a:xfrm rot="5400000">
            <a:off x="3276603" y="3124201"/>
            <a:ext cx="1219197" cy="457199"/>
          </a:xfrm>
          <a:prstGeom prst="line">
            <a:avLst/>
          </a:prstGeom>
          <a:ln w="44450">
            <a:solidFill>
              <a:srgbClr val="008000"/>
            </a:solidFill>
            <a:tailEnd type="triangle" w="lg"/>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1692976" y="1740932"/>
            <a:ext cx="6689023" cy="830997"/>
          </a:xfrm>
          <a:prstGeom prst="rect">
            <a:avLst/>
          </a:prstGeom>
          <a:noFill/>
        </p:spPr>
        <p:txBody>
          <a:bodyPr wrap="square" rtlCol="0">
            <a:spAutoFit/>
          </a:bodyPr>
          <a:lstStyle/>
          <a:p>
            <a:r>
              <a:rPr lang="it-IT" sz="2400" dirty="0" smtClean="0"/>
              <a:t>La diminuzione nella popolazione dei predatori permette al numero delle prede di aumentare</a:t>
            </a:r>
            <a:endParaRPr lang="it-IT"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preda-predatore</a:t>
            </a:r>
            <a:endParaRPr lang="it-IT" dirty="0"/>
          </a:p>
        </p:txBody>
      </p:sp>
      <p:pic>
        <p:nvPicPr>
          <p:cNvPr id="4" name="Segnaposto contenuto 3" descr="Schermata 2017-02-23 alle 15.35.16.png"/>
          <p:cNvPicPr>
            <a:picLocks noGrp="1" noChangeAspect="1"/>
          </p:cNvPicPr>
          <p:nvPr>
            <p:ph idx="1"/>
          </p:nvPr>
        </p:nvPicPr>
        <p:blipFill>
          <a:blip r:embed="rId2"/>
          <a:stretch>
            <a:fillRect/>
          </a:stretch>
        </p:blipFill>
        <p:spPr>
          <a:xfrm>
            <a:off x="1295400" y="3398742"/>
            <a:ext cx="7499350" cy="3002058"/>
          </a:xfrm>
        </p:spPr>
      </p:pic>
      <p:sp>
        <p:nvSpPr>
          <p:cNvPr id="5" name="Rettangolo 4"/>
          <p:cNvSpPr/>
          <p:nvPr/>
        </p:nvSpPr>
        <p:spPr>
          <a:xfrm flipH="1">
            <a:off x="4114800" y="4038600"/>
            <a:ext cx="3733800" cy="1676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 name="Connettore 1 5"/>
          <p:cNvCxnSpPr/>
          <p:nvPr/>
        </p:nvCxnSpPr>
        <p:spPr>
          <a:xfrm rot="16200000" flipH="1">
            <a:off x="3924302" y="2857500"/>
            <a:ext cx="1295398" cy="914398"/>
          </a:xfrm>
          <a:prstGeom prst="line">
            <a:avLst/>
          </a:prstGeom>
          <a:ln w="44450">
            <a:solidFill>
              <a:srgbClr val="008000"/>
            </a:solidFill>
            <a:tailEnd type="triangle" w="lg"/>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1692976" y="1740932"/>
            <a:ext cx="6689023" cy="830997"/>
          </a:xfrm>
          <a:prstGeom prst="rect">
            <a:avLst/>
          </a:prstGeom>
          <a:noFill/>
        </p:spPr>
        <p:txBody>
          <a:bodyPr wrap="square" rtlCol="0">
            <a:spAutoFit/>
          </a:bodyPr>
          <a:lstStyle/>
          <a:p>
            <a:r>
              <a:rPr lang="it-IT" sz="2400" dirty="0" smtClean="0"/>
              <a:t>Questo ciclo di aumenti e diminuzioni nelle prede e nei predatori si ripete all’infinito</a:t>
            </a:r>
            <a:endParaRPr lang="it-IT"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simulazione</a:t>
            </a:r>
            <a:endParaRPr lang="it-IT" dirty="0"/>
          </a:p>
        </p:txBody>
      </p:sp>
      <p:sp>
        <p:nvSpPr>
          <p:cNvPr id="3" name="Segnaposto contenuto 2"/>
          <p:cNvSpPr>
            <a:spLocks noGrp="1"/>
          </p:cNvSpPr>
          <p:nvPr>
            <p:ph idx="1"/>
          </p:nvPr>
        </p:nvSpPr>
        <p:spPr/>
        <p:txBody>
          <a:bodyPr>
            <a:normAutofit/>
          </a:bodyPr>
          <a:lstStyle/>
          <a:p>
            <a:r>
              <a:rPr lang="it-IT" dirty="0" smtClean="0"/>
              <a:t>Da cosa dipende la rapidità di variazione del numero di prede e di predatori?</a:t>
            </a:r>
          </a:p>
          <a:p>
            <a:r>
              <a:rPr lang="it-IT" dirty="0" smtClean="0"/>
              <a:t>Da cosa dipende il “ritardo” della curva dei predatori?</a:t>
            </a:r>
          </a:p>
          <a:p>
            <a:r>
              <a:rPr lang="it-IT" dirty="0" err="1" smtClean="0"/>
              <a:t>Scopritelo</a:t>
            </a:r>
            <a:r>
              <a:rPr lang="it-IT" dirty="0" smtClean="0"/>
              <a:t> voi stessi “giocando” con una simulazione!</a:t>
            </a:r>
          </a:p>
          <a:p>
            <a:r>
              <a:rPr lang="it-IT" dirty="0" smtClean="0">
                <a:hlinkClick r:id="rId3"/>
              </a:rPr>
              <a:t>http://mathinsight.org/applet/lotka_volterra_versus_time_population_display</a:t>
            </a:r>
            <a:endParaRPr lang="it-IT" dirty="0" smtClean="0"/>
          </a:p>
          <a:p>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realtà predatore-preda</a:t>
            </a:r>
            <a:endParaRPr lang="it-IT" dirty="0"/>
          </a:p>
        </p:txBody>
      </p:sp>
      <p:sp>
        <p:nvSpPr>
          <p:cNvPr id="3" name="Segnaposto contenuto 2"/>
          <p:cNvSpPr>
            <a:spLocks noGrp="1"/>
          </p:cNvSpPr>
          <p:nvPr>
            <p:ph idx="1"/>
          </p:nvPr>
        </p:nvSpPr>
        <p:spPr/>
        <p:txBody>
          <a:bodyPr>
            <a:normAutofit/>
          </a:bodyPr>
          <a:lstStyle/>
          <a:p>
            <a:r>
              <a:rPr lang="it-IT" dirty="0" smtClean="0"/>
              <a:t>Un esempio della realtà predatore-preda (attenzione: non il </a:t>
            </a:r>
            <a:r>
              <a:rPr lang="it-IT" i="1" dirty="0" smtClean="0"/>
              <a:t>modello</a:t>
            </a:r>
            <a:r>
              <a:rPr lang="it-IT" dirty="0" smtClean="0"/>
              <a:t>!) è l’interazione tra lupi e alci in un isola sul Lago Superiore del Michigan</a:t>
            </a:r>
          </a:p>
          <a:p>
            <a:r>
              <a:rPr lang="it-IT" dirty="0" smtClean="0"/>
              <a:t>Aumentano le alci </a:t>
            </a:r>
            <a:r>
              <a:rPr lang="it-IT" dirty="0" smtClean="0">
                <a:sym typeface="Wingdings"/>
              </a:rPr>
              <a:t> aumentano i lupi  aumenta la predazione  diminuiscono le alci  diminuiscono i lupi  aumentano le alci  …</a:t>
            </a:r>
          </a:p>
          <a:p>
            <a:r>
              <a:rPr lang="it-IT" dirty="0" smtClean="0">
                <a:sym typeface="Wingdings"/>
              </a:rPr>
              <a:t>Ma l’aumento non è “bello” come prima! </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realtà predatore-preda</a:t>
            </a:r>
            <a:endParaRPr lang="it-IT" dirty="0"/>
          </a:p>
        </p:txBody>
      </p:sp>
      <p:pic>
        <p:nvPicPr>
          <p:cNvPr id="4" name="Segnaposto contenuto 3" descr="Schermata 2017-02-23 alle 15.36.07.png"/>
          <p:cNvPicPr>
            <a:picLocks noGrp="1" noChangeAspect="1"/>
          </p:cNvPicPr>
          <p:nvPr>
            <p:ph idx="1"/>
          </p:nvPr>
        </p:nvPicPr>
        <p:blipFill>
          <a:blip r:embed="rId2"/>
          <a:stretch>
            <a:fillRect/>
          </a:stretch>
        </p:blipFill>
        <p:spPr>
          <a:xfrm>
            <a:off x="1435100" y="2212415"/>
            <a:ext cx="7499350" cy="327137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realtà predatore-preda</a:t>
            </a:r>
            <a:endParaRPr lang="it-IT" dirty="0"/>
          </a:p>
        </p:txBody>
      </p:sp>
      <p:sp>
        <p:nvSpPr>
          <p:cNvPr id="3" name="Segnaposto contenuto 2"/>
          <p:cNvSpPr>
            <a:spLocks noGrp="1"/>
          </p:cNvSpPr>
          <p:nvPr>
            <p:ph idx="1"/>
          </p:nvPr>
        </p:nvSpPr>
        <p:spPr/>
        <p:txBody>
          <a:bodyPr/>
          <a:lstStyle/>
          <a:p>
            <a:r>
              <a:rPr lang="it-IT" dirty="0" smtClean="0"/>
              <a:t>Cosa cambia tra modello e realtà?</a:t>
            </a:r>
          </a:p>
          <a:p>
            <a:r>
              <a:rPr lang="it-IT" dirty="0" smtClean="0"/>
              <a:t>Nella realtà non valgono tutte le assunzioni di base del modello:</a:t>
            </a:r>
          </a:p>
          <a:p>
            <a:pPr lvl="1"/>
            <a:r>
              <a:rPr lang="it-IT" dirty="0" smtClean="0"/>
              <a:t>l’ambiente si modifica e le alci non trovano cibo illimitatamente</a:t>
            </a:r>
          </a:p>
          <a:p>
            <a:pPr lvl="1"/>
            <a:r>
              <a:rPr lang="it-IT" dirty="0" smtClean="0"/>
              <a:t>la popolazione dei lupi è stata affetta da malattie</a:t>
            </a:r>
          </a:p>
          <a:p>
            <a:r>
              <a:rPr lang="it-IT" dirty="0" smtClean="0"/>
              <a:t>La realtà è ancora più complessa del modello! </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t>
            </a:r>
            <a:r>
              <a:rPr lang="it-IT" dirty="0" smtClean="0"/>
              <a:t> e qualcosa di complesso</a:t>
            </a:r>
            <a:endParaRPr lang="it-IT" dirty="0"/>
          </a:p>
        </p:txBody>
      </p:sp>
      <p:pic>
        <p:nvPicPr>
          <p:cNvPr id="4" name="Segnaposto contenuto 3" descr="252922-empty-nest.jpg"/>
          <p:cNvPicPr>
            <a:picLocks noGrp="1" noChangeAspect="1"/>
          </p:cNvPicPr>
          <p:nvPr>
            <p:ph idx="1"/>
          </p:nvPr>
        </p:nvPicPr>
        <p:blipFill>
          <a:blip r:embed="rId2"/>
          <a:stretch>
            <a:fillRect/>
          </a:stretch>
        </p:blipFill>
        <p:spPr>
          <a:xfrm>
            <a:off x="1435100" y="1736744"/>
            <a:ext cx="7499350" cy="4222711"/>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realtà predatore-preda</a:t>
            </a:r>
            <a:endParaRPr lang="it-IT" dirty="0"/>
          </a:p>
        </p:txBody>
      </p:sp>
      <p:sp>
        <p:nvSpPr>
          <p:cNvPr id="3" name="Segnaposto contenuto 2"/>
          <p:cNvSpPr>
            <a:spLocks noGrp="1"/>
          </p:cNvSpPr>
          <p:nvPr>
            <p:ph idx="1"/>
          </p:nvPr>
        </p:nvSpPr>
        <p:spPr/>
        <p:txBody>
          <a:bodyPr>
            <a:normAutofit/>
          </a:bodyPr>
          <a:lstStyle/>
          <a:p>
            <a:r>
              <a:rPr lang="it-IT" dirty="0" smtClean="0"/>
              <a:t>Si può raffinare il modello aggiungendo altri parametri oltre ad A, </a:t>
            </a:r>
            <a:r>
              <a:rPr lang="it-IT" dirty="0" err="1" smtClean="0"/>
              <a:t>B</a:t>
            </a:r>
            <a:r>
              <a:rPr lang="it-IT" dirty="0" smtClean="0"/>
              <a:t>, </a:t>
            </a:r>
            <a:r>
              <a:rPr lang="it-IT" dirty="0" err="1" smtClean="0"/>
              <a:t>C</a:t>
            </a:r>
            <a:r>
              <a:rPr lang="it-IT" dirty="0" smtClean="0"/>
              <a:t>, </a:t>
            </a:r>
            <a:r>
              <a:rPr lang="it-IT" dirty="0" err="1" smtClean="0"/>
              <a:t>D</a:t>
            </a:r>
            <a:endParaRPr lang="it-IT" dirty="0" smtClean="0"/>
          </a:p>
          <a:p>
            <a:pPr lvl="1"/>
            <a:r>
              <a:rPr lang="it-IT" dirty="0" smtClean="0"/>
              <a:t>Parametro di variabilità dell’habitat: tiene conto di fattori dipendenti dalla densità di popolazione (malattie) e anche di fattori indipendenti (tempo meteorologico); vale </a:t>
            </a:r>
            <a:r>
              <a:rPr lang="it-IT" dirty="0" err="1" smtClean="0"/>
              <a:t>1</a:t>
            </a:r>
            <a:r>
              <a:rPr lang="it-IT" dirty="0" smtClean="0"/>
              <a:t> se poco variabile, 100 se molto variabile</a:t>
            </a:r>
          </a:p>
          <a:p>
            <a:pPr lvl="1"/>
            <a:r>
              <a:rPr lang="it-IT" dirty="0" smtClean="0"/>
              <a:t>Capacità portante dell’ambiente: è il massimo numero di individui di una popolazione che un ambiente può sopportare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realtà predatore-preda</a:t>
            </a:r>
            <a:endParaRPr lang="it-IT" dirty="0"/>
          </a:p>
        </p:txBody>
      </p:sp>
      <p:sp>
        <p:nvSpPr>
          <p:cNvPr id="3" name="Segnaposto contenuto 2"/>
          <p:cNvSpPr>
            <a:spLocks noGrp="1"/>
          </p:cNvSpPr>
          <p:nvPr>
            <p:ph idx="1"/>
          </p:nvPr>
        </p:nvSpPr>
        <p:spPr/>
        <p:txBody>
          <a:bodyPr/>
          <a:lstStyle/>
          <a:p>
            <a:r>
              <a:rPr lang="it-IT" dirty="0" smtClean="0"/>
              <a:t>Per sperimentare anche questi parametri, un’altra simulazione </a:t>
            </a:r>
          </a:p>
          <a:p>
            <a:r>
              <a:rPr lang="it-IT" dirty="0" smtClean="0">
                <a:hlinkClick r:id="rId2"/>
              </a:rPr>
              <a:t>http://www.phschool.com/atschool/phbio/active_art/predator_prey_simulation/</a:t>
            </a:r>
            <a:endParaRPr lang="it-IT" dirty="0" smtClean="0"/>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dei sistemi complessi</a:t>
            </a:r>
            <a:endParaRPr lang="it-IT" dirty="0"/>
          </a:p>
        </p:txBody>
      </p:sp>
      <p:sp>
        <p:nvSpPr>
          <p:cNvPr id="3" name="Segnaposto contenuto 2"/>
          <p:cNvSpPr>
            <a:spLocks noGrp="1"/>
          </p:cNvSpPr>
          <p:nvPr>
            <p:ph idx="1"/>
          </p:nvPr>
        </p:nvSpPr>
        <p:spPr/>
        <p:txBody>
          <a:bodyPr/>
          <a:lstStyle/>
          <a:p>
            <a:r>
              <a:rPr lang="it-IT" dirty="0" smtClean="0"/>
              <a:t>Multidimensionalità</a:t>
            </a:r>
          </a:p>
          <a:p>
            <a:r>
              <a:rPr lang="it-IT" spc="-150" dirty="0" smtClean="0"/>
              <a:t>Relazioni non lineari tra variabili</a:t>
            </a:r>
          </a:p>
          <a:p>
            <a:r>
              <a:rPr lang="it-IT" sz="4500" dirty="0" smtClean="0">
                <a:solidFill>
                  <a:schemeClr val="accent5">
                    <a:lumMod val="60000"/>
                    <a:lumOff val="40000"/>
                  </a:schemeClr>
                </a:solidFill>
              </a:rPr>
              <a:t>Caos deterministico</a:t>
            </a:r>
          </a:p>
          <a:p>
            <a:r>
              <a:rPr lang="it-IT" dirty="0" smtClean="0"/>
              <a:t>Causalità circolare</a:t>
            </a:r>
          </a:p>
          <a:p>
            <a:r>
              <a:rPr lang="it-IT" dirty="0" smtClean="0"/>
              <a:t>Proprietà emergenti</a:t>
            </a:r>
          </a:p>
          <a:p>
            <a:r>
              <a:rPr lang="it-IT" dirty="0" smtClean="0"/>
              <a:t>Imprevedibilità</a:t>
            </a:r>
          </a:p>
          <a:p>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Una conseguenza della non linearità</a:t>
            </a:r>
            <a:endParaRPr lang="it-IT" dirty="0"/>
          </a:p>
        </p:txBody>
      </p:sp>
      <p:sp>
        <p:nvSpPr>
          <p:cNvPr id="3" name="Segnaposto contenuto 2"/>
          <p:cNvSpPr>
            <a:spLocks noGrp="1"/>
          </p:cNvSpPr>
          <p:nvPr>
            <p:ph idx="1"/>
          </p:nvPr>
        </p:nvSpPr>
        <p:spPr/>
        <p:txBody>
          <a:bodyPr/>
          <a:lstStyle/>
          <a:p>
            <a:r>
              <a:rPr lang="it-IT" dirty="0" smtClean="0"/>
              <a:t>Una conseguenza della non linearità delle relazioni che caratterizzano i sistemi complessi è la loro alta sensibilità a piccoli cambiamenti nello stato iniziale</a:t>
            </a:r>
          </a:p>
          <a:p>
            <a:r>
              <a:rPr lang="it-IT" dirty="0" smtClean="0"/>
              <a:t>Il primo ad accorgersene fu proprio un meteorologo, </a:t>
            </a:r>
            <a:r>
              <a:rPr lang="it-IT" dirty="0" err="1" smtClean="0"/>
              <a:t>Eward</a:t>
            </a:r>
            <a:r>
              <a:rPr lang="it-IT" dirty="0" smtClean="0"/>
              <a:t> </a:t>
            </a:r>
            <a:r>
              <a:rPr lang="it-IT" dirty="0" err="1" smtClean="0"/>
              <a:t>Lorenz</a:t>
            </a:r>
            <a:r>
              <a:rPr lang="it-IT" dirty="0" smtClean="0"/>
              <a:t> (1963)</a:t>
            </a:r>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equazioni di </a:t>
            </a:r>
            <a:r>
              <a:rPr lang="it-IT" dirty="0" err="1" smtClean="0"/>
              <a:t>Lorenz</a:t>
            </a:r>
            <a:endParaRPr lang="it-IT" dirty="0"/>
          </a:p>
        </p:txBody>
      </p:sp>
      <p:sp>
        <p:nvSpPr>
          <p:cNvPr id="3" name="Segnaposto contenuto 2"/>
          <p:cNvSpPr>
            <a:spLocks noGrp="1"/>
          </p:cNvSpPr>
          <p:nvPr>
            <p:ph idx="1"/>
          </p:nvPr>
        </p:nvSpPr>
        <p:spPr/>
        <p:txBody>
          <a:bodyPr/>
          <a:lstStyle/>
          <a:p>
            <a:r>
              <a:rPr lang="it-IT" dirty="0" err="1" smtClean="0"/>
              <a:t>Lorenz</a:t>
            </a:r>
            <a:r>
              <a:rPr lang="it-IT" dirty="0" smtClean="0"/>
              <a:t> trovò un sistema di tre equazioni non lineari in tre variabili per descrivere la convezione di un fluido</a:t>
            </a:r>
          </a:p>
          <a:p>
            <a:endParaRPr lang="it-IT" dirty="0" smtClean="0"/>
          </a:p>
          <a:p>
            <a:pPr>
              <a:buNone/>
            </a:pPr>
            <a:r>
              <a:rPr lang="it-IT" dirty="0" smtClean="0"/>
              <a:t>			Δx = A (y – x) Δt</a:t>
            </a:r>
          </a:p>
          <a:p>
            <a:pPr>
              <a:buNone/>
            </a:pPr>
            <a:r>
              <a:rPr lang="it-IT" dirty="0" smtClean="0"/>
              <a:t>			Δy = (Bx – xz – y) Δt</a:t>
            </a:r>
          </a:p>
          <a:p>
            <a:pPr>
              <a:buNone/>
            </a:pPr>
            <a:r>
              <a:rPr lang="it-IT" dirty="0" smtClean="0"/>
              <a:t>			Δz = (xy – Cz) Δt</a:t>
            </a:r>
          </a:p>
          <a:p>
            <a:pPr>
              <a:buNone/>
            </a:pPr>
            <a:endParaRPr lang="it-IT"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equazioni di </a:t>
            </a:r>
            <a:r>
              <a:rPr lang="it-IT" dirty="0" err="1" smtClean="0"/>
              <a:t>Lorenz</a:t>
            </a:r>
            <a:endParaRPr lang="it-IT" dirty="0"/>
          </a:p>
        </p:txBody>
      </p:sp>
      <p:sp>
        <p:nvSpPr>
          <p:cNvPr id="3" name="Segnaposto contenuto 2"/>
          <p:cNvSpPr>
            <a:spLocks noGrp="1"/>
          </p:cNvSpPr>
          <p:nvPr>
            <p:ph idx="1"/>
          </p:nvPr>
        </p:nvSpPr>
        <p:spPr/>
        <p:txBody>
          <a:bodyPr/>
          <a:lstStyle/>
          <a:p>
            <a:r>
              <a:rPr lang="it-IT" dirty="0" smtClean="0"/>
              <a:t>Cosa sono </a:t>
            </a:r>
            <a:r>
              <a:rPr lang="it-IT" i="1" dirty="0" err="1" smtClean="0"/>
              <a:t>x</a:t>
            </a:r>
            <a:r>
              <a:rPr lang="it-IT" dirty="0" smtClean="0"/>
              <a:t>, </a:t>
            </a:r>
            <a:r>
              <a:rPr lang="it-IT" i="1" dirty="0" err="1" smtClean="0"/>
              <a:t>y</a:t>
            </a:r>
            <a:r>
              <a:rPr lang="it-IT" dirty="0" smtClean="0"/>
              <a:t> e </a:t>
            </a:r>
            <a:r>
              <a:rPr lang="it-IT" i="1" dirty="0" err="1" smtClean="0"/>
              <a:t>z</a:t>
            </a:r>
            <a:r>
              <a:rPr lang="it-IT" dirty="0" smtClean="0"/>
              <a:t>?</a:t>
            </a:r>
          </a:p>
          <a:p>
            <a:r>
              <a:rPr lang="it-IT" dirty="0" smtClean="0"/>
              <a:t>Si tratta di tre variabili che vengono scelte perché significative per descrivere il fluido in esame (ad esempio l’atmosfera)</a:t>
            </a:r>
          </a:p>
          <a:p>
            <a:r>
              <a:rPr lang="it-IT" dirty="0" smtClean="0"/>
              <a:t>Una scelta possibile è:</a:t>
            </a:r>
          </a:p>
          <a:p>
            <a:pPr lvl="1"/>
            <a:r>
              <a:rPr lang="it-IT" dirty="0" err="1" smtClean="0"/>
              <a:t>x</a:t>
            </a:r>
            <a:r>
              <a:rPr lang="it-IT" dirty="0" smtClean="0"/>
              <a:t> = vento</a:t>
            </a:r>
          </a:p>
          <a:p>
            <a:pPr lvl="1"/>
            <a:r>
              <a:rPr lang="it-IT" dirty="0" err="1" smtClean="0"/>
              <a:t>y</a:t>
            </a:r>
            <a:r>
              <a:rPr lang="it-IT" dirty="0" smtClean="0"/>
              <a:t> = temperatura</a:t>
            </a:r>
          </a:p>
          <a:p>
            <a:pPr lvl="1"/>
            <a:r>
              <a:rPr lang="it-IT" dirty="0" err="1" smtClean="0"/>
              <a:t>z</a:t>
            </a:r>
            <a:r>
              <a:rPr lang="it-IT" dirty="0" smtClean="0"/>
              <a:t> = precipitazioni</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equazioni di </a:t>
            </a:r>
            <a:r>
              <a:rPr lang="it-IT" dirty="0" err="1" smtClean="0"/>
              <a:t>Lorenz</a:t>
            </a:r>
            <a:endParaRPr lang="it-IT" dirty="0"/>
          </a:p>
        </p:txBody>
      </p:sp>
      <p:pic>
        <p:nvPicPr>
          <p:cNvPr id="4" name="Immagine 3" descr="Schermata 2017-02-23 alle 17.33.35.png"/>
          <p:cNvPicPr>
            <a:picLocks noChangeAspect="1"/>
          </p:cNvPicPr>
          <p:nvPr/>
        </p:nvPicPr>
        <p:blipFill>
          <a:blip r:embed="rId3"/>
          <a:stretch>
            <a:fillRect/>
          </a:stretch>
        </p:blipFill>
        <p:spPr>
          <a:xfrm>
            <a:off x="2272980" y="1447800"/>
            <a:ext cx="5575620" cy="500124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scoperta di </a:t>
            </a:r>
            <a:r>
              <a:rPr lang="it-IT" dirty="0" err="1" smtClean="0"/>
              <a:t>Lorenz</a:t>
            </a:r>
            <a:endParaRPr lang="it-IT" dirty="0"/>
          </a:p>
        </p:txBody>
      </p:sp>
      <p:sp>
        <p:nvSpPr>
          <p:cNvPr id="3" name="Segnaposto contenuto 2"/>
          <p:cNvSpPr>
            <a:spLocks noGrp="1"/>
          </p:cNvSpPr>
          <p:nvPr>
            <p:ph idx="1"/>
          </p:nvPr>
        </p:nvSpPr>
        <p:spPr/>
        <p:txBody>
          <a:bodyPr/>
          <a:lstStyle/>
          <a:p>
            <a:r>
              <a:rPr lang="it-IT" dirty="0" smtClean="0"/>
              <a:t>Volendo provare sul calcolatore un modello per le previsioni a lungo termine, introdusse in due prove successive gli stessi dati ma, in un caso, approssimati a </a:t>
            </a:r>
            <a:r>
              <a:rPr lang="it-IT" dirty="0" err="1" smtClean="0"/>
              <a:t>3</a:t>
            </a:r>
            <a:r>
              <a:rPr lang="it-IT" dirty="0" smtClean="0"/>
              <a:t> cifre, nell’altro, a </a:t>
            </a:r>
            <a:r>
              <a:rPr lang="it-IT" dirty="0" err="1" smtClean="0"/>
              <a:t>6</a:t>
            </a:r>
            <a:r>
              <a:rPr lang="it-IT" dirty="0" smtClean="0"/>
              <a:t> cifre</a:t>
            </a:r>
          </a:p>
          <a:p>
            <a:r>
              <a:rPr lang="it-IT" dirty="0" smtClean="0"/>
              <a:t>Trovò che due stati molto vicini possono evolvere, dopo un certo periodo di tempo simulato, in stati finali assolutamente diversi </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Caos deterministico</a:t>
            </a:r>
            <a:endParaRPr lang="it-IT" dirty="0"/>
          </a:p>
        </p:txBody>
      </p:sp>
      <p:sp>
        <p:nvSpPr>
          <p:cNvPr id="3" name="Segnaposto contenuto 2"/>
          <p:cNvSpPr>
            <a:spLocks noGrp="1"/>
          </p:cNvSpPr>
          <p:nvPr>
            <p:ph idx="1"/>
          </p:nvPr>
        </p:nvSpPr>
        <p:spPr/>
        <p:txBody>
          <a:bodyPr/>
          <a:lstStyle/>
          <a:p>
            <a:r>
              <a:rPr lang="it-IT" dirty="0" smtClean="0"/>
              <a:t>Il sistema in se stesso resta deterministico </a:t>
            </a:r>
            <a:r>
              <a:rPr lang="it-IT" dirty="0" err="1" smtClean="0"/>
              <a:t>ma…</a:t>
            </a:r>
            <a:endParaRPr lang="it-IT" dirty="0" smtClean="0"/>
          </a:p>
          <a:p>
            <a:r>
              <a:rPr lang="it-IT" dirty="0" smtClean="0"/>
              <a:t>Noi non siamo più in grado di calcolarne l’evoluzione oltre un certo </a:t>
            </a:r>
            <a:r>
              <a:rPr lang="it-IT" dirty="0" err="1" smtClean="0"/>
              <a:t>limite…</a:t>
            </a:r>
            <a:endParaRPr lang="it-IT" dirty="0" smtClean="0"/>
          </a:p>
          <a:p>
            <a:r>
              <a:rPr lang="it-IT" dirty="0" smtClean="0"/>
              <a:t>A questo fenomeno diamo il nome di </a:t>
            </a:r>
            <a:r>
              <a:rPr lang="it-IT" i="1" dirty="0" smtClean="0"/>
              <a:t>caos deterministico</a:t>
            </a:r>
          </a:p>
          <a:p>
            <a:pPr algn="r">
              <a:buNone/>
            </a:pPr>
            <a:endParaRPr lang="it-IT" i="1" dirty="0" smtClean="0"/>
          </a:p>
          <a:p>
            <a:pPr algn="r">
              <a:buNone/>
            </a:pPr>
            <a:r>
              <a:rPr lang="it-IT" i="1" dirty="0" smtClean="0"/>
              <a:t>“Può un battito d’ali di farfalla in Brasile provocare un uragano in Texas?”</a:t>
            </a:r>
            <a:endParaRPr lang="it-IT"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Caos o disordine?</a:t>
            </a:r>
            <a:endParaRPr lang="it-IT" dirty="0"/>
          </a:p>
        </p:txBody>
      </p:sp>
      <p:pic>
        <p:nvPicPr>
          <p:cNvPr id="5" name="sensibilità condizioni iniziali.mp4">
            <a:hlinkClick r:id="" action="ppaction://media"/>
          </p:cNvPr>
          <p:cNvPicPr/>
          <p:nvPr>
            <p:ph idx="1"/>
            <a:videoFile r:link="rId1"/>
          </p:nvPr>
        </p:nvPicPr>
        <p:blipFill>
          <a:blip r:embed="rId4"/>
          <a:stretch>
            <a:fillRect/>
          </a:stretch>
        </p:blipFill>
        <p:spPr>
          <a:xfrm>
            <a:off x="1435100" y="1738908"/>
            <a:ext cx="7499350" cy="4218384"/>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Dentro la parola </a:t>
            </a:r>
            <a:r>
              <a:rPr lang="it-IT" i="1" dirty="0" smtClean="0"/>
              <a:t>complesso</a:t>
            </a:r>
            <a:endParaRPr lang="it-IT" i="1" dirty="0"/>
          </a:p>
        </p:txBody>
      </p:sp>
      <p:sp>
        <p:nvSpPr>
          <p:cNvPr id="3" name="Segnaposto contenuto 2"/>
          <p:cNvSpPr>
            <a:spLocks noGrp="1"/>
          </p:cNvSpPr>
          <p:nvPr>
            <p:ph idx="1"/>
          </p:nvPr>
        </p:nvSpPr>
        <p:spPr>
          <a:xfrm>
            <a:off x="1435608" y="1447800"/>
            <a:ext cx="7498080" cy="4876800"/>
          </a:xfrm>
        </p:spPr>
        <p:txBody>
          <a:bodyPr>
            <a:normAutofit fontScale="92500" lnSpcReduction="20000"/>
          </a:bodyPr>
          <a:lstStyle/>
          <a:p>
            <a:pPr marL="90488" indent="-7938" algn="ctr">
              <a:buNone/>
            </a:pPr>
            <a:r>
              <a:rPr lang="it-IT" sz="3027" i="1" dirty="0" smtClean="0"/>
              <a:t>Ciò che è complicato, una volta spiegato, può venire reso semplice; ciò che è complesso, invece, non può venire ricondotto agli elementi semplici che lo costi­tuiscono senza che si perda, irrimediabilmente, qualcosa di essenziale. La parola complesso fa infatti riferimento all'incrocio, al tessuto. E il tessuto, pur essendo costituito di parti (i fili, la trama, l'ordito), possiede caratteristiche che le singole parti non hanno, e che solo limitatamente possono venire «spiegate» disfacendo l'intreccio.</a:t>
            </a:r>
          </a:p>
          <a:p>
            <a:pPr marL="90488" indent="-7938" algn="ctr">
              <a:buNone/>
            </a:pPr>
            <a:endParaRPr lang="it-IT" sz="3027" i="1" dirty="0" smtClean="0"/>
          </a:p>
          <a:p>
            <a:pPr marL="90488" indent="-7938" algn="r">
              <a:buNone/>
            </a:pPr>
            <a:r>
              <a:rPr lang="it-IT" sz="2162" dirty="0" err="1" smtClean="0"/>
              <a:t>Zanarini</a:t>
            </a:r>
            <a:endParaRPr lang="it-IT" sz="2162" dirty="0" smtClean="0"/>
          </a:p>
          <a:p>
            <a:pPr marL="90488" indent="-7938" algn="r">
              <a:buNone/>
            </a:pPr>
            <a:r>
              <a:rPr lang="it-IT" sz="2162" dirty="0" smtClean="0"/>
              <a:t>Complessità come modo di pensare il mondo</a:t>
            </a:r>
          </a:p>
          <a:p>
            <a:pPr marL="90488" indent="-7938" algn="ctr">
              <a:buNone/>
            </a:pPr>
            <a:endParaRPr lang="it-IT" sz="3027" i="1" dirty="0" smtClean="0"/>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Caos o disordine?</a:t>
            </a:r>
            <a:endParaRPr lang="it-IT" dirty="0"/>
          </a:p>
        </p:txBody>
      </p:sp>
      <p:sp>
        <p:nvSpPr>
          <p:cNvPr id="3" name="Segnaposto contenuto 2"/>
          <p:cNvSpPr>
            <a:spLocks noGrp="1"/>
          </p:cNvSpPr>
          <p:nvPr>
            <p:ph idx="1"/>
          </p:nvPr>
        </p:nvSpPr>
        <p:spPr/>
        <p:txBody>
          <a:bodyPr/>
          <a:lstStyle/>
          <a:p>
            <a:r>
              <a:rPr lang="it-IT" dirty="0" smtClean="0"/>
              <a:t>La più piccola variazione di un fattore è destinata a produrre una traiettoria differente da ogni altra</a:t>
            </a:r>
          </a:p>
          <a:p>
            <a:r>
              <a:rPr lang="it-IT" dirty="0" smtClean="0"/>
              <a:t>Queste traiettorie, però, non si distribuiscono a caso nello spazio</a:t>
            </a:r>
          </a:p>
          <a:p>
            <a:r>
              <a:rPr lang="it-IT" dirty="0" smtClean="0"/>
              <a:t>Si raccolgono in oggetti dalla forma definita, chiamati attrattori del sistema</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Caos o disordine?</a:t>
            </a:r>
            <a:endParaRPr lang="it-IT" dirty="0"/>
          </a:p>
        </p:txBody>
      </p:sp>
      <p:pic>
        <p:nvPicPr>
          <p:cNvPr id="112642" name="Picture 2"/>
          <p:cNvPicPr>
            <a:picLocks noChangeAspect="1" noChangeArrowheads="1"/>
          </p:cNvPicPr>
          <p:nvPr/>
        </p:nvPicPr>
        <p:blipFill>
          <a:blip r:embed="rId3"/>
          <a:srcRect/>
          <a:stretch>
            <a:fillRect/>
          </a:stretch>
        </p:blipFill>
        <p:spPr bwMode="auto">
          <a:xfrm>
            <a:off x="1460500" y="1371600"/>
            <a:ext cx="7150100" cy="469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Caos o disordine?</a:t>
            </a:r>
            <a:endParaRPr lang="it-IT" dirty="0"/>
          </a:p>
        </p:txBody>
      </p:sp>
      <p:sp>
        <p:nvSpPr>
          <p:cNvPr id="3" name="Segnaposto contenuto 2"/>
          <p:cNvSpPr>
            <a:spLocks noGrp="1"/>
          </p:cNvSpPr>
          <p:nvPr>
            <p:ph idx="1"/>
          </p:nvPr>
        </p:nvSpPr>
        <p:spPr/>
        <p:txBody>
          <a:bodyPr/>
          <a:lstStyle/>
          <a:p>
            <a:endParaRPr lang="it-IT" dirty="0" smtClean="0"/>
          </a:p>
          <a:p>
            <a:r>
              <a:rPr lang="it-IT" dirty="0" smtClean="0"/>
              <a:t>Un ordine complesso si cela quindi dietro all’apparente disordine del caos deterministico!</a:t>
            </a:r>
          </a:p>
          <a:p>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insegna </a:t>
            </a:r>
            <a:r>
              <a:rPr lang="it-IT" dirty="0" err="1" smtClean="0"/>
              <a:t>Lorenz</a:t>
            </a:r>
            <a:r>
              <a:rPr lang="it-IT" dirty="0" smtClean="0"/>
              <a:t>?</a:t>
            </a:r>
            <a:endParaRPr lang="it-IT" dirty="0"/>
          </a:p>
        </p:txBody>
      </p:sp>
      <p:sp>
        <p:nvSpPr>
          <p:cNvPr id="3" name="Segnaposto contenuto 2"/>
          <p:cNvSpPr>
            <a:spLocks noGrp="1"/>
          </p:cNvSpPr>
          <p:nvPr>
            <p:ph idx="1"/>
          </p:nvPr>
        </p:nvSpPr>
        <p:spPr/>
        <p:txBody>
          <a:bodyPr/>
          <a:lstStyle/>
          <a:p>
            <a:r>
              <a:rPr lang="it-IT" dirty="0" smtClean="0"/>
              <a:t>Una nuova strategia di simulazione: le </a:t>
            </a:r>
            <a:r>
              <a:rPr lang="it-IT" i="1" dirty="0" smtClean="0"/>
              <a:t>ensemble </a:t>
            </a:r>
            <a:r>
              <a:rPr lang="it-IT" i="1" dirty="0" err="1" smtClean="0"/>
              <a:t>integrations</a:t>
            </a:r>
            <a:endParaRPr lang="it-IT" i="1" dirty="0" smtClean="0"/>
          </a:p>
          <a:p>
            <a:r>
              <a:rPr lang="it-IT" dirty="0" smtClean="0"/>
              <a:t>Corse multiple del modello che partono da diverse condizioni iniziali, per confrontare le diverse previsioni a intervalli crescenti di tempo simulato</a:t>
            </a:r>
          </a:p>
          <a:p>
            <a:r>
              <a:rPr lang="it-IT" dirty="0" smtClean="0"/>
              <a:t>Quando lo sparpagliamento dei valori diventa elevato, le previsioni del modello deterministico non sono più affidabili!</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insegna </a:t>
            </a:r>
            <a:r>
              <a:rPr lang="it-IT" dirty="0" err="1" smtClean="0"/>
              <a:t>Lorenz</a:t>
            </a:r>
            <a:r>
              <a:rPr lang="it-IT" dirty="0" smtClean="0"/>
              <a:t>?</a:t>
            </a:r>
            <a:endParaRPr lang="it-IT" dirty="0"/>
          </a:p>
        </p:txBody>
      </p:sp>
      <p:sp>
        <p:nvSpPr>
          <p:cNvPr id="3" name="Segnaposto contenuto 2"/>
          <p:cNvSpPr>
            <a:spLocks noGrp="1"/>
          </p:cNvSpPr>
          <p:nvPr>
            <p:ph idx="1"/>
          </p:nvPr>
        </p:nvSpPr>
        <p:spPr/>
        <p:txBody>
          <a:bodyPr/>
          <a:lstStyle/>
          <a:p>
            <a:r>
              <a:rPr lang="it-IT" dirty="0" smtClean="0"/>
              <a:t>Con le ensemble </a:t>
            </a:r>
            <a:r>
              <a:rPr lang="it-IT" dirty="0" err="1" smtClean="0"/>
              <a:t>integrations</a:t>
            </a:r>
            <a:r>
              <a:rPr lang="it-IT" dirty="0" smtClean="0"/>
              <a:t> si ottiene il limite oltre il quale non ci si può spingere con la previsione dinamica</a:t>
            </a:r>
          </a:p>
          <a:p>
            <a:r>
              <a:rPr lang="it-IT" dirty="0" smtClean="0"/>
              <a:t>Ecco perché le previsioni meteo a 30 giorni perdono di significato!</a:t>
            </a:r>
          </a:p>
          <a:p>
            <a:pPr>
              <a:buNone/>
            </a:pPr>
            <a:endParaRPr lang="it-IT"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altro esempio</a:t>
            </a:r>
            <a:endParaRPr lang="it-IT" dirty="0"/>
          </a:p>
        </p:txBody>
      </p:sp>
      <p:sp>
        <p:nvSpPr>
          <p:cNvPr id="3" name="Segnaposto contenuto 2"/>
          <p:cNvSpPr>
            <a:spLocks noGrp="1"/>
          </p:cNvSpPr>
          <p:nvPr>
            <p:ph idx="1"/>
          </p:nvPr>
        </p:nvSpPr>
        <p:spPr/>
        <p:txBody>
          <a:bodyPr/>
          <a:lstStyle/>
          <a:p>
            <a:r>
              <a:rPr lang="it-IT" dirty="0" smtClean="0"/>
              <a:t>Il pendolo semplice è l’esempio assoluto di linearità, il sistema semplice per eccellenza</a:t>
            </a:r>
          </a:p>
          <a:p>
            <a:endParaRPr lang="it-IT" dirty="0"/>
          </a:p>
        </p:txBody>
      </p:sp>
      <p:pic>
        <p:nvPicPr>
          <p:cNvPr id="5" name="pendolo semplice (online-video-cutter.com).mp4">
            <a:hlinkClick r:id="" action="ppaction://media"/>
          </p:cNvPr>
          <p:cNvPicPr/>
          <p:nvPr>
            <a:videoFile r:link="rId1"/>
          </p:nvPr>
        </p:nvPicPr>
        <p:blipFill>
          <a:blip r:embed="rId4"/>
          <a:stretch>
            <a:fillRect/>
          </a:stretch>
        </p:blipFill>
        <p:spPr>
          <a:xfrm>
            <a:off x="2133600" y="30480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altro esempio</a:t>
            </a:r>
            <a:endParaRPr lang="it-IT" dirty="0"/>
          </a:p>
        </p:txBody>
      </p:sp>
      <p:sp>
        <p:nvSpPr>
          <p:cNvPr id="3" name="Segnaposto contenuto 2"/>
          <p:cNvSpPr>
            <a:spLocks noGrp="1"/>
          </p:cNvSpPr>
          <p:nvPr>
            <p:ph idx="1"/>
          </p:nvPr>
        </p:nvSpPr>
        <p:spPr/>
        <p:txBody>
          <a:bodyPr/>
          <a:lstStyle/>
          <a:p>
            <a:r>
              <a:rPr lang="it-IT" dirty="0" smtClean="0"/>
              <a:t>Cosa succede se prendiamo un pendolo doppio?</a:t>
            </a:r>
          </a:p>
        </p:txBody>
      </p:sp>
      <p:pic>
        <p:nvPicPr>
          <p:cNvPr id="4" name="pendolo double.mp4">
            <a:hlinkClick r:id="" action="ppaction://media"/>
          </p:cNvPr>
          <p:cNvPicPr/>
          <p:nvPr>
            <a:videoFile r:link="rId1"/>
          </p:nvPr>
        </p:nvPicPr>
        <p:blipFill>
          <a:blip r:embed="rId3"/>
          <a:stretch>
            <a:fillRect/>
          </a:stretch>
        </p:blipFill>
        <p:spPr>
          <a:xfrm>
            <a:off x="2514600" y="2667000"/>
            <a:ext cx="5181600" cy="3886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altro esempio</a:t>
            </a:r>
            <a:endParaRPr lang="it-IT" dirty="0"/>
          </a:p>
        </p:txBody>
      </p:sp>
      <p:pic>
        <p:nvPicPr>
          <p:cNvPr id="5" name="pendolo doppio (online-video-cutter.com).mp4">
            <a:hlinkClick r:id="" action="ppaction://media"/>
          </p:cNvPr>
          <p:cNvPicPr/>
          <p:nvPr>
            <a:videoFile r:link="rId1"/>
          </p:nvPr>
        </p:nvPicPr>
        <p:blipFill>
          <a:blip r:embed="rId3"/>
          <a:stretch>
            <a:fillRect/>
          </a:stretch>
        </p:blipFill>
        <p:spPr>
          <a:xfrm>
            <a:off x="2057400" y="19812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Caos deterministico</a:t>
            </a:r>
            <a:endParaRPr lang="it-IT" dirty="0"/>
          </a:p>
        </p:txBody>
      </p:sp>
      <p:sp>
        <p:nvSpPr>
          <p:cNvPr id="3" name="Segnaposto contenuto 2"/>
          <p:cNvSpPr>
            <a:spLocks noGrp="1"/>
          </p:cNvSpPr>
          <p:nvPr>
            <p:ph idx="1"/>
          </p:nvPr>
        </p:nvSpPr>
        <p:spPr/>
        <p:txBody>
          <a:bodyPr/>
          <a:lstStyle/>
          <a:p>
            <a:r>
              <a:rPr lang="it-IT" dirty="0" smtClean="0"/>
              <a:t>L’esito di tutto ciò è una perdita di </a:t>
            </a:r>
            <a:r>
              <a:rPr lang="it-IT" dirty="0" err="1" smtClean="0"/>
              <a:t>predicibilità</a:t>
            </a:r>
            <a:r>
              <a:rPr lang="it-IT" dirty="0" smtClean="0"/>
              <a:t> di principio, non rimediabile per quanti progressi la scienza e la tecnologia possano conseguire!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dei sistemi complessi</a:t>
            </a:r>
            <a:endParaRPr lang="it-IT" dirty="0"/>
          </a:p>
        </p:txBody>
      </p:sp>
      <p:sp>
        <p:nvSpPr>
          <p:cNvPr id="3" name="Segnaposto contenuto 2"/>
          <p:cNvSpPr>
            <a:spLocks noGrp="1"/>
          </p:cNvSpPr>
          <p:nvPr>
            <p:ph idx="1"/>
          </p:nvPr>
        </p:nvSpPr>
        <p:spPr/>
        <p:txBody>
          <a:bodyPr/>
          <a:lstStyle/>
          <a:p>
            <a:r>
              <a:rPr lang="it-IT" dirty="0" smtClean="0"/>
              <a:t>Multidimensionalità</a:t>
            </a:r>
          </a:p>
          <a:p>
            <a:r>
              <a:rPr lang="it-IT" spc="-150" dirty="0" smtClean="0"/>
              <a:t>Relazioni non lineari tra variabili</a:t>
            </a:r>
          </a:p>
          <a:p>
            <a:r>
              <a:rPr lang="it-IT" dirty="0" smtClean="0"/>
              <a:t>Caos deterministico</a:t>
            </a:r>
          </a:p>
          <a:p>
            <a:r>
              <a:rPr lang="it-IT" sz="4500" dirty="0" smtClean="0">
                <a:solidFill>
                  <a:schemeClr val="accent5">
                    <a:lumMod val="60000"/>
                    <a:lumOff val="40000"/>
                  </a:schemeClr>
                </a:solidFill>
              </a:rPr>
              <a:t>Causalità circolare</a:t>
            </a:r>
          </a:p>
          <a:p>
            <a:r>
              <a:rPr lang="it-IT" dirty="0" smtClean="0"/>
              <a:t>Proprietà emergenti</a:t>
            </a:r>
          </a:p>
          <a:p>
            <a:r>
              <a:rPr lang="it-IT" dirty="0" smtClean="0"/>
              <a:t>Imprevedibilità</a:t>
            </a:r>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egnaposto contenuto 10"/>
          <p:cNvSpPr>
            <a:spLocks noGrp="1"/>
          </p:cNvSpPr>
          <p:nvPr>
            <p:ph idx="1"/>
          </p:nvPr>
        </p:nvSpPr>
        <p:spPr>
          <a:xfrm>
            <a:off x="1435608" y="1676400"/>
            <a:ext cx="7498080" cy="2895600"/>
          </a:xfrm>
        </p:spPr>
        <p:txBody>
          <a:bodyPr/>
          <a:lstStyle/>
          <a:p>
            <a:pPr algn="ctr">
              <a:buNone/>
            </a:pPr>
            <a:endParaRPr lang="it-IT" dirty="0" smtClean="0"/>
          </a:p>
          <a:p>
            <a:pPr algn="ctr">
              <a:buNone/>
            </a:pPr>
            <a:r>
              <a:rPr lang="it-IT" sz="4400" dirty="0" smtClean="0"/>
              <a:t>Quindi, complesso</a:t>
            </a:r>
          </a:p>
          <a:p>
            <a:pPr algn="ctr">
              <a:buNone/>
            </a:pPr>
            <a:r>
              <a:rPr lang="it-IT" sz="4400" dirty="0" smtClean="0"/>
              <a:t>NON</a:t>
            </a:r>
          </a:p>
          <a:p>
            <a:pPr algn="ctr">
              <a:buNone/>
            </a:pPr>
            <a:r>
              <a:rPr lang="it-IT" sz="4400" dirty="0" smtClean="0"/>
              <a:t>è sinonimo di complicato!</a:t>
            </a:r>
            <a:endParaRPr lang="it-IT" sz="4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Causalità circolare</a:t>
            </a:r>
            <a:endParaRPr lang="it-IT" dirty="0"/>
          </a:p>
        </p:txBody>
      </p:sp>
      <p:sp>
        <p:nvSpPr>
          <p:cNvPr id="3" name="Segnaposto contenuto 2"/>
          <p:cNvSpPr>
            <a:spLocks noGrp="1"/>
          </p:cNvSpPr>
          <p:nvPr>
            <p:ph idx="1"/>
          </p:nvPr>
        </p:nvSpPr>
        <p:spPr/>
        <p:txBody>
          <a:bodyPr/>
          <a:lstStyle/>
          <a:p>
            <a:r>
              <a:rPr lang="it-IT" dirty="0" smtClean="0"/>
              <a:t>Un’altra conseguenza della non linearità è la cosiddetta causalità circolare </a:t>
            </a:r>
          </a:p>
          <a:p>
            <a:r>
              <a:rPr lang="it-IT" dirty="0" smtClean="0"/>
              <a:t>Il miglior esempio di causalità circolare è il concetto di feedback</a:t>
            </a:r>
          </a:p>
          <a:p>
            <a:r>
              <a:rPr lang="it-IT" u="sng" dirty="0" smtClean="0">
                <a:hlinkClick r:id="rId3"/>
              </a:rPr>
              <a:t>http://ed.ted.com/on/gRTevP1S</a:t>
            </a:r>
            <a:endParaRPr lang="it-IT" dirty="0" smtClean="0"/>
          </a:p>
          <a:p>
            <a:endParaRPr lang="it-IT"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Definizione di feedback</a:t>
            </a:r>
            <a:endParaRPr lang="it-IT" dirty="0"/>
          </a:p>
        </p:txBody>
      </p:sp>
      <p:sp>
        <p:nvSpPr>
          <p:cNvPr id="3" name="Segnaposto contenuto 2"/>
          <p:cNvSpPr>
            <a:spLocks noGrp="1"/>
          </p:cNvSpPr>
          <p:nvPr>
            <p:ph idx="1"/>
          </p:nvPr>
        </p:nvSpPr>
        <p:spPr/>
        <p:txBody>
          <a:bodyPr/>
          <a:lstStyle/>
          <a:p>
            <a:r>
              <a:rPr lang="it-IT" dirty="0" smtClean="0"/>
              <a:t>Il feedback è un elemento del rapporto causa-effetto inteso come catena circolare nella quale l’ultimo effetto della catena retroagisce sulla causa prima da cui è partito il </a:t>
            </a:r>
            <a:r>
              <a:rPr lang="it-IT" dirty="0" err="1" smtClean="0"/>
              <a:t>loop</a:t>
            </a:r>
            <a:r>
              <a:rPr lang="it-IT" dirty="0" smtClean="0"/>
              <a:t> o amplificandola ulteriormente (feedback positivo) o smorzandola (feedback negativo)</a:t>
            </a: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 di feedback</a:t>
            </a:r>
            <a:endParaRPr lang="it-IT" dirty="0"/>
          </a:p>
        </p:txBody>
      </p:sp>
      <p:sp>
        <p:nvSpPr>
          <p:cNvPr id="3" name="Segnaposto contenuto 2"/>
          <p:cNvSpPr>
            <a:spLocks noGrp="1"/>
          </p:cNvSpPr>
          <p:nvPr>
            <p:ph idx="1"/>
          </p:nvPr>
        </p:nvSpPr>
        <p:spPr/>
        <p:txBody>
          <a:bodyPr/>
          <a:lstStyle/>
          <a:p>
            <a:r>
              <a:rPr lang="it-IT" dirty="0" smtClean="0"/>
              <a:t>Nella scienza del clima: relazione tra assorbanza dell’atmosfera ed aumento della temperatura terrestre</a:t>
            </a:r>
          </a:p>
          <a:p>
            <a:r>
              <a:rPr lang="it-IT" dirty="0" smtClean="0"/>
              <a:t>In economia: legge della domanda e dell’offerta</a:t>
            </a:r>
          </a:p>
          <a:p>
            <a:r>
              <a:rPr lang="it-IT" dirty="0" smtClean="0"/>
              <a:t>In biologia: violazione del dogma centrale della biologia molecolare</a:t>
            </a:r>
          </a:p>
          <a:p>
            <a:r>
              <a:rPr lang="it-IT" dirty="0" smtClean="0"/>
              <a:t>In informatica: struttura degli algoritmi di ricerca porta al </a:t>
            </a:r>
            <a:r>
              <a:rPr lang="it-IT" i="1" dirty="0" err="1" smtClean="0"/>
              <a:t>selection</a:t>
            </a:r>
            <a:r>
              <a:rPr lang="it-IT" i="1" dirty="0" smtClean="0"/>
              <a:t> </a:t>
            </a:r>
            <a:r>
              <a:rPr lang="it-IT" i="1" dirty="0" err="1" smtClean="0"/>
              <a:t>bias</a:t>
            </a:r>
            <a:r>
              <a:rPr lang="it-IT" i="1" dirty="0" smtClean="0"/>
              <a:t>  </a:t>
            </a:r>
            <a:endParaRPr lang="it-IT"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dei sistemi complessi</a:t>
            </a:r>
            <a:endParaRPr lang="it-IT" dirty="0"/>
          </a:p>
        </p:txBody>
      </p:sp>
      <p:sp>
        <p:nvSpPr>
          <p:cNvPr id="3" name="Segnaposto contenuto 2"/>
          <p:cNvSpPr>
            <a:spLocks noGrp="1"/>
          </p:cNvSpPr>
          <p:nvPr>
            <p:ph idx="1"/>
          </p:nvPr>
        </p:nvSpPr>
        <p:spPr/>
        <p:txBody>
          <a:bodyPr/>
          <a:lstStyle/>
          <a:p>
            <a:r>
              <a:rPr lang="it-IT" dirty="0" smtClean="0"/>
              <a:t>Multidimensionalità</a:t>
            </a:r>
          </a:p>
          <a:p>
            <a:r>
              <a:rPr lang="it-IT" spc="-150" dirty="0" smtClean="0"/>
              <a:t>Relazioni non lineari tra variabili</a:t>
            </a:r>
          </a:p>
          <a:p>
            <a:r>
              <a:rPr lang="it-IT" dirty="0" smtClean="0"/>
              <a:t>Caos deterministico</a:t>
            </a:r>
          </a:p>
          <a:p>
            <a:r>
              <a:rPr lang="it-IT" dirty="0" smtClean="0"/>
              <a:t>Causalità circolare</a:t>
            </a:r>
          </a:p>
          <a:p>
            <a:r>
              <a:rPr lang="it-IT" sz="4500" dirty="0" smtClean="0">
                <a:solidFill>
                  <a:srgbClr val="FF6600"/>
                </a:solidFill>
              </a:rPr>
              <a:t>Proprietà emergenti</a:t>
            </a:r>
          </a:p>
          <a:p>
            <a:r>
              <a:rPr lang="it-IT" dirty="0" smtClean="0"/>
              <a:t>Imprevedibilità</a:t>
            </a:r>
          </a:p>
          <a:p>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emergenti</a:t>
            </a:r>
            <a:endParaRPr lang="it-IT" dirty="0"/>
          </a:p>
        </p:txBody>
      </p:sp>
      <p:sp>
        <p:nvSpPr>
          <p:cNvPr id="3" name="Segnaposto contenuto 2"/>
          <p:cNvSpPr>
            <a:spLocks noGrp="1"/>
          </p:cNvSpPr>
          <p:nvPr>
            <p:ph idx="1"/>
          </p:nvPr>
        </p:nvSpPr>
        <p:spPr/>
        <p:txBody>
          <a:bodyPr>
            <a:normAutofit/>
          </a:bodyPr>
          <a:lstStyle/>
          <a:p>
            <a:r>
              <a:rPr lang="it-IT" dirty="0" smtClean="0"/>
              <a:t>Se nei sistemi lineari “il tutto è uguale alla somma delle parti”, nei sistemi complessi questo non è vero</a:t>
            </a:r>
          </a:p>
          <a:p>
            <a:r>
              <a:rPr lang="it-IT" dirty="0" smtClean="0"/>
              <a:t>Si manifestano proprietà emergenti che caratterizzano il sistema nel suo complesso</a:t>
            </a:r>
          </a:p>
          <a:p>
            <a:r>
              <a:rPr lang="it-IT" dirty="0" smtClean="0"/>
              <a:t>Approccio riduzionista </a:t>
            </a:r>
            <a:r>
              <a:rPr lang="it-IT" dirty="0" smtClean="0">
                <a:sym typeface="Wingdings"/>
              </a:rPr>
              <a:t> approccio sistemico</a:t>
            </a:r>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celle di </a:t>
            </a:r>
            <a:r>
              <a:rPr lang="it-IT" dirty="0" err="1" smtClean="0"/>
              <a:t>Bénard</a:t>
            </a:r>
            <a:endParaRPr lang="it-IT" dirty="0"/>
          </a:p>
        </p:txBody>
      </p:sp>
      <p:sp>
        <p:nvSpPr>
          <p:cNvPr id="3" name="Segnaposto contenuto 2"/>
          <p:cNvSpPr>
            <a:spLocks noGrp="1"/>
          </p:cNvSpPr>
          <p:nvPr>
            <p:ph idx="1"/>
          </p:nvPr>
        </p:nvSpPr>
        <p:spPr/>
        <p:txBody>
          <a:bodyPr/>
          <a:lstStyle/>
          <a:p>
            <a:r>
              <a:rPr lang="it-IT" dirty="0" smtClean="0"/>
              <a:t>Riscaldando dal basso un sottile strato di liquido, hanno inizio i moti convettivi</a:t>
            </a:r>
          </a:p>
          <a:p>
            <a:r>
              <a:rPr lang="it-IT" dirty="0" smtClean="0"/>
              <a:t>Si osserva sulla superficie la formazione di un mosaico poligonale costituito da esagoni regolari</a:t>
            </a:r>
          </a:p>
          <a:p>
            <a:endParaRPr lang="it-IT" dirty="0"/>
          </a:p>
        </p:txBody>
      </p:sp>
      <p:pic>
        <p:nvPicPr>
          <p:cNvPr id="119810" name="Picture 2"/>
          <p:cNvPicPr>
            <a:picLocks noChangeAspect="1" noChangeArrowheads="1"/>
          </p:cNvPicPr>
          <p:nvPr/>
        </p:nvPicPr>
        <p:blipFill>
          <a:blip r:embed="rId3"/>
          <a:srcRect/>
          <a:stretch>
            <a:fillRect/>
          </a:stretch>
        </p:blipFill>
        <p:spPr bwMode="auto">
          <a:xfrm>
            <a:off x="4724400" y="3657600"/>
            <a:ext cx="4105275" cy="27381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celle di </a:t>
            </a:r>
            <a:r>
              <a:rPr lang="it-IT" dirty="0" err="1" smtClean="0"/>
              <a:t>Bénard</a:t>
            </a:r>
            <a:endParaRPr lang="it-IT" dirty="0"/>
          </a:p>
        </p:txBody>
      </p:sp>
      <p:pic>
        <p:nvPicPr>
          <p:cNvPr id="4" name="Benard convection.mp4">
            <a:hlinkClick r:id="" action="ppaction://media"/>
          </p:cNvPr>
          <p:cNvPicPr/>
          <p:nvPr>
            <p:ph idx="1"/>
            <a:videoFile r:link="rId1"/>
          </p:nvPr>
        </p:nvPicPr>
        <p:blipFill>
          <a:blip r:embed="rId3"/>
          <a:stretch>
            <a:fillRect/>
          </a:stretch>
        </p:blipFill>
        <p:spPr>
          <a:xfrm>
            <a:off x="2898775" y="1562100"/>
            <a:ext cx="4572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“emergenza” sociale</a:t>
            </a:r>
            <a:endParaRPr lang="it-IT" dirty="0"/>
          </a:p>
        </p:txBody>
      </p:sp>
      <p:sp>
        <p:nvSpPr>
          <p:cNvPr id="3" name="Segnaposto contenuto 2"/>
          <p:cNvSpPr>
            <a:spLocks noGrp="1"/>
          </p:cNvSpPr>
          <p:nvPr>
            <p:ph idx="1"/>
          </p:nvPr>
        </p:nvSpPr>
        <p:spPr/>
        <p:txBody>
          <a:bodyPr/>
          <a:lstStyle/>
          <a:p>
            <a:r>
              <a:rPr lang="it-IT" dirty="0" smtClean="0"/>
              <a:t>Nel 1971, Thomas </a:t>
            </a:r>
            <a:r>
              <a:rPr lang="it-IT" dirty="0" err="1" smtClean="0"/>
              <a:t>Schelling</a:t>
            </a:r>
            <a:r>
              <a:rPr lang="it-IT" dirty="0" smtClean="0"/>
              <a:t> riceve il Nobel per il suo </a:t>
            </a:r>
            <a:r>
              <a:rPr lang="it-IT" dirty="0" err="1" smtClean="0"/>
              <a:t>Dynamic</a:t>
            </a:r>
            <a:r>
              <a:rPr lang="it-IT" dirty="0" smtClean="0"/>
              <a:t> </a:t>
            </a:r>
            <a:r>
              <a:rPr lang="it-IT" dirty="0" err="1" smtClean="0"/>
              <a:t>Model</a:t>
            </a:r>
            <a:r>
              <a:rPr lang="it-IT" dirty="0" smtClean="0"/>
              <a:t> </a:t>
            </a:r>
            <a:r>
              <a:rPr lang="it-IT" dirty="0" err="1" smtClean="0"/>
              <a:t>of</a:t>
            </a:r>
            <a:r>
              <a:rPr lang="it-IT" dirty="0" smtClean="0"/>
              <a:t> </a:t>
            </a:r>
            <a:r>
              <a:rPr lang="it-IT" dirty="0" err="1" smtClean="0"/>
              <a:t>Segregation</a:t>
            </a:r>
            <a:endParaRPr lang="it-IT" dirty="0" smtClean="0"/>
          </a:p>
          <a:p>
            <a:r>
              <a:rPr lang="it-IT" dirty="0" smtClean="0"/>
              <a:t>È un tipico esempio del manifestarsi di proprietà emergenti a partire da regole di base apparentemente innocue</a:t>
            </a:r>
          </a:p>
          <a:p>
            <a:r>
              <a:rPr lang="it-IT" u="sng" dirty="0" smtClean="0">
                <a:hlinkClick r:id="rId2"/>
              </a:rPr>
              <a:t>http://ncase.me/polygons-it/</a:t>
            </a:r>
            <a:r>
              <a:rPr lang="it-IT" dirty="0" smtClean="0"/>
              <a:t> </a:t>
            </a:r>
            <a:endParaRPr lang="it-IT"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“emergenza” sociale</a:t>
            </a:r>
            <a:endParaRPr lang="it-IT" dirty="0"/>
          </a:p>
        </p:txBody>
      </p:sp>
      <p:sp>
        <p:nvSpPr>
          <p:cNvPr id="3" name="Segnaposto contenuto 2"/>
          <p:cNvSpPr>
            <a:spLocks noGrp="1"/>
          </p:cNvSpPr>
          <p:nvPr>
            <p:ph idx="1"/>
          </p:nvPr>
        </p:nvSpPr>
        <p:spPr/>
        <p:txBody>
          <a:bodyPr/>
          <a:lstStyle/>
          <a:p>
            <a:r>
              <a:rPr lang="it-IT" dirty="0" smtClean="0"/>
              <a:t>L’auto-organizzazione dei sistemi è una proprietà che si mostra in senso </a:t>
            </a:r>
            <a:r>
              <a:rPr lang="it-IT" dirty="0" err="1" smtClean="0"/>
              <a:t>bottom-up</a:t>
            </a:r>
            <a:r>
              <a:rPr lang="it-IT" dirty="0" smtClean="0"/>
              <a:t>, a partire dal semplice comportamento dei singoli, non in direzione top-down, a partire da cosiddetti “piani regolatori”</a:t>
            </a:r>
          </a:p>
          <a:p>
            <a:r>
              <a:rPr lang="it-IT" dirty="0" smtClean="0"/>
              <a:t>In questo caso la proprietà emergente, tipica del sistema nel suo complesso, è la segregazione</a:t>
            </a:r>
            <a:endParaRPr lang="it-IT"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vita come proprietà emergente</a:t>
            </a:r>
            <a:endParaRPr lang="it-IT" dirty="0"/>
          </a:p>
        </p:txBody>
      </p:sp>
      <p:sp>
        <p:nvSpPr>
          <p:cNvPr id="3" name="Segnaposto contenuto 2"/>
          <p:cNvSpPr>
            <a:spLocks noGrp="1"/>
          </p:cNvSpPr>
          <p:nvPr>
            <p:ph idx="1"/>
          </p:nvPr>
        </p:nvSpPr>
        <p:spPr/>
        <p:txBody>
          <a:bodyPr>
            <a:normAutofit/>
          </a:bodyPr>
          <a:lstStyle/>
          <a:p>
            <a:r>
              <a:rPr lang="it-IT" dirty="0" smtClean="0"/>
              <a:t>Il matematico John </a:t>
            </a:r>
            <a:r>
              <a:rPr lang="it-IT" dirty="0" err="1" smtClean="0"/>
              <a:t>Conway</a:t>
            </a:r>
            <a:r>
              <a:rPr lang="it-IT" dirty="0" smtClean="0"/>
              <a:t> inventò il cosiddetto “Game </a:t>
            </a:r>
            <a:r>
              <a:rPr lang="it-IT" dirty="0" err="1" smtClean="0"/>
              <a:t>of</a:t>
            </a:r>
            <a:r>
              <a:rPr lang="it-IT" dirty="0" smtClean="0"/>
              <a:t> life”</a:t>
            </a:r>
          </a:p>
          <a:p>
            <a:r>
              <a:rPr lang="it-IT" dirty="0" smtClean="0"/>
              <a:t>A partire da regole di base (che semplificano i comportamenti delle cellule) emergono fenomeni complessi che si mostrano sotto forma di pattern </a:t>
            </a:r>
            <a:r>
              <a:rPr lang="it-IT" dirty="0" err="1" smtClean="0"/>
              <a:t>geometrici</a:t>
            </a:r>
            <a:r>
              <a:rPr lang="it-IT" b="1" dirty="0" err="1" smtClean="0"/>
              <a:t> </a:t>
            </a:r>
            <a:endParaRPr lang="it-IT" dirty="0" smtClean="0"/>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Problemi complicati e complessi</a:t>
            </a:r>
            <a:endParaRPr lang="it-IT" dirty="0"/>
          </a:p>
        </p:txBody>
      </p:sp>
      <p:sp>
        <p:nvSpPr>
          <p:cNvPr id="3" name="Segnaposto contenuto 2"/>
          <p:cNvSpPr>
            <a:spLocks noGrp="1"/>
          </p:cNvSpPr>
          <p:nvPr>
            <p:ph idx="1"/>
          </p:nvPr>
        </p:nvSpPr>
        <p:spPr>
          <a:xfrm>
            <a:off x="1435608" y="1447800"/>
            <a:ext cx="7498080" cy="3616374"/>
          </a:xfrm>
        </p:spPr>
        <p:txBody>
          <a:bodyPr>
            <a:spAutoFit/>
          </a:bodyPr>
          <a:lstStyle/>
          <a:p>
            <a:r>
              <a:rPr lang="it-IT" dirty="0" smtClean="0"/>
              <a:t>Per problemi complicati esistono procedure lineari note (algoritmi) che permettono di scomporli in un numero finito di sotto-problemi semplici di soluzione nota</a:t>
            </a:r>
          </a:p>
          <a:p>
            <a:r>
              <a:rPr lang="it-IT" dirty="0" smtClean="0"/>
              <a:t>NB: Il termine </a:t>
            </a:r>
            <a:r>
              <a:rPr lang="it-IT" i="1" dirty="0" smtClean="0"/>
              <a:t>algoritmo</a:t>
            </a:r>
            <a:r>
              <a:rPr lang="it-IT" dirty="0" smtClean="0"/>
              <a:t> non è solamente relativo all’informatica!</a:t>
            </a:r>
            <a:endParaRPr lang="it-IT"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regole della vita</a:t>
            </a:r>
            <a:endParaRPr lang="it-IT" dirty="0"/>
          </a:p>
        </p:txBody>
      </p:sp>
      <p:sp>
        <p:nvSpPr>
          <p:cNvPr id="3" name="Segnaposto contenuto 2"/>
          <p:cNvSpPr>
            <a:spLocks noGrp="1"/>
          </p:cNvSpPr>
          <p:nvPr>
            <p:ph idx="1"/>
          </p:nvPr>
        </p:nvSpPr>
        <p:spPr/>
        <p:txBody>
          <a:bodyPr/>
          <a:lstStyle/>
          <a:p>
            <a:r>
              <a:rPr lang="it-IT" dirty="0" smtClean="0"/>
              <a:t>Consideriamo una griglia costituita da quadretti, ciascuno dei quali rappresenta una cellula che può essere viva (quadretto acceso) o morta (quadretto spento)</a:t>
            </a:r>
          </a:p>
          <a:p>
            <a:r>
              <a:rPr lang="it-IT" dirty="0" smtClean="0"/>
              <a:t>Come si decide se una cellula è viva o morta?</a:t>
            </a:r>
            <a:endParaRPr lang="it-IT"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regole della vita</a:t>
            </a:r>
            <a:endParaRPr lang="it-IT" dirty="0"/>
          </a:p>
        </p:txBody>
      </p:sp>
      <p:sp>
        <p:nvSpPr>
          <p:cNvPr id="3" name="Segnaposto contenuto 2"/>
          <p:cNvSpPr>
            <a:spLocks noGrp="1"/>
          </p:cNvSpPr>
          <p:nvPr>
            <p:ph idx="1"/>
          </p:nvPr>
        </p:nvSpPr>
        <p:spPr/>
        <p:txBody>
          <a:bodyPr/>
          <a:lstStyle/>
          <a:p>
            <a:r>
              <a:rPr lang="it-IT" dirty="0" smtClean="0"/>
              <a:t>Una cellula con uno o nessun vicino muore (per isolamento)</a:t>
            </a:r>
          </a:p>
          <a:p>
            <a:r>
              <a:rPr lang="it-IT" dirty="0" smtClean="0"/>
              <a:t>Una cellula con quattro o più vicini muore (per sovrappopolazione)</a:t>
            </a:r>
          </a:p>
          <a:p>
            <a:r>
              <a:rPr lang="it-IT" dirty="0" smtClean="0"/>
              <a:t>Una cellula con due o tre vicini sopravvive alla generazione successiva (per cooperazione)</a:t>
            </a:r>
          </a:p>
          <a:p>
            <a:r>
              <a:rPr lang="it-IT" dirty="0" smtClean="0"/>
              <a:t>Se una cellula è inattiva può diventare viva se ha tre vicini (per riproduzione) </a:t>
            </a:r>
            <a:endParaRPr lang="it-IT"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vita come proprietà emergente</a:t>
            </a:r>
            <a:endParaRPr lang="it-IT" dirty="0"/>
          </a:p>
        </p:txBody>
      </p:sp>
      <p:sp>
        <p:nvSpPr>
          <p:cNvPr id="6" name="Segnaposto contenuto 5"/>
          <p:cNvSpPr>
            <a:spLocks noGrp="1"/>
          </p:cNvSpPr>
          <p:nvPr>
            <p:ph idx="1"/>
          </p:nvPr>
        </p:nvSpPr>
        <p:spPr/>
        <p:txBody>
          <a:bodyPr>
            <a:normAutofit fontScale="92500" lnSpcReduction="20000"/>
          </a:bodyPr>
          <a:lstStyle/>
          <a:p>
            <a:r>
              <a:rPr lang="it-IT" dirty="0" smtClean="0">
                <a:hlinkClick r:id="rId3"/>
              </a:rPr>
              <a:t>https://bitstorm.org/gameoflife/</a:t>
            </a:r>
            <a:endParaRPr lang="it-IT" dirty="0" smtClean="0"/>
          </a:p>
          <a:p>
            <a:r>
              <a:rPr lang="it-IT" dirty="0" smtClean="0"/>
              <a:t>Con questa applet si possono provare varie configurazioni: oggetti stabili, oscillatori, “navicelle spaziali”</a:t>
            </a:r>
          </a:p>
          <a:p>
            <a:pPr>
              <a:buNone/>
            </a:pPr>
            <a:r>
              <a:rPr lang="it-IT" dirty="0" smtClean="0"/>
              <a:t> </a:t>
            </a:r>
          </a:p>
          <a:p>
            <a:r>
              <a:rPr lang="it-IT" dirty="0" smtClean="0"/>
              <a:t>Oggetti stabili</a:t>
            </a:r>
          </a:p>
          <a:p>
            <a:endParaRPr lang="it-IT" dirty="0" smtClean="0"/>
          </a:p>
          <a:p>
            <a:r>
              <a:rPr lang="it-IT" dirty="0" smtClean="0"/>
              <a:t>Oscillatori</a:t>
            </a:r>
          </a:p>
          <a:p>
            <a:endParaRPr lang="it-IT" dirty="0" smtClean="0"/>
          </a:p>
          <a:p>
            <a:r>
              <a:rPr lang="it-IT" dirty="0" smtClean="0"/>
              <a:t>Navicelle spaziali</a:t>
            </a:r>
            <a:endParaRPr lang="it-IT" dirty="0"/>
          </a:p>
        </p:txBody>
      </p:sp>
      <p:pic>
        <p:nvPicPr>
          <p:cNvPr id="117762" name="Picture 2"/>
          <p:cNvPicPr>
            <a:picLocks noChangeAspect="1" noChangeArrowheads="1"/>
          </p:cNvPicPr>
          <p:nvPr/>
        </p:nvPicPr>
        <p:blipFill>
          <a:blip r:embed="rId4"/>
          <a:srcRect/>
          <a:stretch>
            <a:fillRect/>
          </a:stretch>
        </p:blipFill>
        <p:spPr bwMode="auto">
          <a:xfrm>
            <a:off x="4343400" y="3581400"/>
            <a:ext cx="381000" cy="3810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5"/>
          <a:srcRect/>
          <a:stretch>
            <a:fillRect/>
          </a:stretch>
        </p:blipFill>
        <p:spPr bwMode="auto">
          <a:xfrm>
            <a:off x="4953000" y="3200400"/>
            <a:ext cx="762000" cy="762000"/>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6"/>
          <a:srcRect/>
          <a:stretch>
            <a:fillRect/>
          </a:stretch>
        </p:blipFill>
        <p:spPr bwMode="auto">
          <a:xfrm>
            <a:off x="3886200" y="4673600"/>
            <a:ext cx="558800" cy="203200"/>
          </a:xfrm>
          <a:prstGeom prst="rect">
            <a:avLst/>
          </a:prstGeom>
          <a:noFill/>
          <a:ln w="9525">
            <a:noFill/>
            <a:miter lim="800000"/>
            <a:headEnd/>
            <a:tailEnd/>
          </a:ln>
          <a:effectLst/>
        </p:spPr>
      </p:pic>
      <p:pic>
        <p:nvPicPr>
          <p:cNvPr id="117765" name="Picture 5"/>
          <p:cNvPicPr>
            <a:picLocks noChangeAspect="1" noChangeArrowheads="1"/>
          </p:cNvPicPr>
          <p:nvPr/>
        </p:nvPicPr>
        <p:blipFill>
          <a:blip r:embed="rId7"/>
          <a:srcRect/>
          <a:stretch>
            <a:fillRect/>
          </a:stretch>
        </p:blipFill>
        <p:spPr bwMode="auto">
          <a:xfrm>
            <a:off x="4800600" y="4495800"/>
            <a:ext cx="736600" cy="381000"/>
          </a:xfrm>
          <a:prstGeom prst="rect">
            <a:avLst/>
          </a:prstGeom>
          <a:noFill/>
          <a:ln w="9525">
            <a:noFill/>
            <a:miter lim="800000"/>
            <a:headEnd/>
            <a:tailEnd/>
          </a:ln>
          <a:effectLst/>
        </p:spPr>
      </p:pic>
      <p:pic>
        <p:nvPicPr>
          <p:cNvPr id="117766" name="Picture 6"/>
          <p:cNvPicPr>
            <a:picLocks noChangeAspect="1" noChangeArrowheads="1"/>
          </p:cNvPicPr>
          <p:nvPr/>
        </p:nvPicPr>
        <p:blipFill>
          <a:blip r:embed="rId8"/>
          <a:srcRect/>
          <a:stretch>
            <a:fillRect/>
          </a:stretch>
        </p:blipFill>
        <p:spPr bwMode="auto">
          <a:xfrm>
            <a:off x="4876800" y="5232400"/>
            <a:ext cx="558800" cy="558800"/>
          </a:xfrm>
          <a:prstGeom prst="rect">
            <a:avLst/>
          </a:prstGeom>
          <a:noFill/>
          <a:ln w="9525">
            <a:noFill/>
            <a:miter lim="800000"/>
            <a:headEnd/>
            <a:tailEnd/>
          </a:ln>
          <a:effectLst/>
        </p:spPr>
      </p:pic>
      <p:pic>
        <p:nvPicPr>
          <p:cNvPr id="117767" name="Picture 7"/>
          <p:cNvPicPr>
            <a:picLocks noChangeAspect="1" noChangeArrowheads="1"/>
          </p:cNvPicPr>
          <p:nvPr/>
        </p:nvPicPr>
        <p:blipFill>
          <a:blip r:embed="rId9"/>
          <a:srcRect/>
          <a:stretch>
            <a:fillRect/>
          </a:stretch>
        </p:blipFill>
        <p:spPr bwMode="auto">
          <a:xfrm>
            <a:off x="5715000" y="5054600"/>
            <a:ext cx="914400" cy="73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35608" y="381000"/>
            <a:ext cx="7498080" cy="5715000"/>
          </a:xfrm>
        </p:spPr>
        <p:txBody>
          <a:bodyPr/>
          <a:lstStyle/>
          <a:p>
            <a:pPr>
              <a:buNone/>
            </a:pPr>
            <a:r>
              <a:rPr lang="it-IT" dirty="0" smtClean="0"/>
              <a:t>Come si legano le proprietà viste sinora?</a:t>
            </a:r>
          </a:p>
          <a:p>
            <a:pPr>
              <a:buNone/>
            </a:pPr>
            <a:endParaRPr lang="it-IT" dirty="0" smtClean="0"/>
          </a:p>
          <a:p>
            <a:pPr>
              <a:buNone/>
            </a:pPr>
            <a:r>
              <a:rPr lang="it-IT" dirty="0" smtClean="0"/>
              <a:t>Non caratterizzano tutte i sistemi complessi allo stesso modo.</a:t>
            </a:r>
          </a:p>
          <a:p>
            <a:pPr>
              <a:buNone/>
            </a:pPr>
            <a:r>
              <a:rPr lang="it-IT" dirty="0" smtClean="0"/>
              <a:t>Ad esempio </a:t>
            </a:r>
            <a:r>
              <a:rPr lang="it-IT" dirty="0" smtClean="0">
                <a:solidFill>
                  <a:schemeClr val="accent4"/>
                </a:solidFill>
              </a:rPr>
              <a:t>proprietà emergenti</a:t>
            </a:r>
            <a:r>
              <a:rPr lang="it-IT" dirty="0" smtClean="0"/>
              <a:t> e </a:t>
            </a:r>
            <a:r>
              <a:rPr lang="it-IT" dirty="0" smtClean="0">
                <a:solidFill>
                  <a:schemeClr val="accent6"/>
                </a:solidFill>
              </a:rPr>
              <a:t>caos deterministico</a:t>
            </a:r>
            <a:r>
              <a:rPr lang="it-IT" dirty="0" smtClean="0"/>
              <a:t> </a:t>
            </a:r>
            <a:endParaRPr lang="it-IT" dirty="0"/>
          </a:p>
        </p:txBody>
      </p:sp>
      <p:cxnSp>
        <p:nvCxnSpPr>
          <p:cNvPr id="4" name="Connettore 1 3"/>
          <p:cNvCxnSpPr>
            <a:stCxn id="11" idx="0"/>
          </p:cNvCxnSpPr>
          <p:nvPr/>
        </p:nvCxnSpPr>
        <p:spPr>
          <a:xfrm rot="16200000" flipV="1">
            <a:off x="2921796" y="4073368"/>
            <a:ext cx="961070" cy="28193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rot="16200000" flipV="1">
            <a:off x="5298441" y="3317241"/>
            <a:ext cx="1142999" cy="75692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5334000" y="4313872"/>
            <a:ext cx="3276600" cy="1754327"/>
          </a:xfrm>
          <a:prstGeom prst="rect">
            <a:avLst/>
          </a:prstGeom>
          <a:noFill/>
        </p:spPr>
        <p:txBody>
          <a:bodyPr wrap="square" rtlCol="0">
            <a:spAutoFit/>
          </a:bodyPr>
          <a:lstStyle/>
          <a:p>
            <a:r>
              <a:rPr lang="it-IT" dirty="0" smtClean="0"/>
              <a:t>emergono in sistemi con molte componenti, grazie alle interazioni tra queste componenti e alle regole di azione (formicai, celle di </a:t>
            </a:r>
            <a:r>
              <a:rPr lang="it-IT" dirty="0" err="1" smtClean="0"/>
              <a:t>Bénard</a:t>
            </a:r>
            <a:r>
              <a:rPr lang="it-IT" dirty="0" smtClean="0"/>
              <a:t>, modello di </a:t>
            </a:r>
            <a:r>
              <a:rPr lang="it-IT" dirty="0" err="1" smtClean="0"/>
              <a:t>Shelling</a:t>
            </a:r>
            <a:r>
              <a:rPr lang="it-IT" dirty="0" smtClean="0"/>
              <a:t>)</a:t>
            </a:r>
            <a:endParaRPr lang="it-IT" dirty="0"/>
          </a:p>
        </p:txBody>
      </p:sp>
      <p:sp>
        <p:nvSpPr>
          <p:cNvPr id="11" name="CasellaDiTesto 10"/>
          <p:cNvSpPr txBox="1"/>
          <p:nvPr/>
        </p:nvSpPr>
        <p:spPr>
          <a:xfrm>
            <a:off x="1905000" y="4694872"/>
            <a:ext cx="3276600" cy="1477328"/>
          </a:xfrm>
          <a:prstGeom prst="rect">
            <a:avLst/>
          </a:prstGeom>
          <a:noFill/>
        </p:spPr>
        <p:txBody>
          <a:bodyPr wrap="square" rtlCol="0">
            <a:spAutoFit/>
          </a:bodyPr>
          <a:lstStyle/>
          <a:p>
            <a:r>
              <a:rPr lang="it-IT" dirty="0" smtClean="0"/>
              <a:t>si ha anche in sistemi con poche componenti caratterizzati da leggi deterministiche ben note (pendolo doppio, equazioni di </a:t>
            </a:r>
            <a:r>
              <a:rPr lang="it-IT" dirty="0" err="1" smtClean="0"/>
              <a:t>Lorenz</a:t>
            </a:r>
            <a:r>
              <a:rPr lang="it-IT" dirty="0" smtClean="0"/>
              <a:t>)</a:t>
            </a:r>
            <a:endParaRPr lang="it-IT"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Proprietà dei sistemi complessi</a:t>
            </a:r>
            <a:endParaRPr lang="it-IT" dirty="0"/>
          </a:p>
        </p:txBody>
      </p:sp>
      <p:sp>
        <p:nvSpPr>
          <p:cNvPr id="3" name="Segnaposto contenuto 2"/>
          <p:cNvSpPr>
            <a:spLocks noGrp="1"/>
          </p:cNvSpPr>
          <p:nvPr>
            <p:ph idx="1"/>
          </p:nvPr>
        </p:nvSpPr>
        <p:spPr/>
        <p:txBody>
          <a:bodyPr/>
          <a:lstStyle/>
          <a:p>
            <a:r>
              <a:rPr lang="it-IT" dirty="0" smtClean="0"/>
              <a:t>Multidimensionalità</a:t>
            </a:r>
          </a:p>
          <a:p>
            <a:r>
              <a:rPr lang="it-IT" spc="-150" dirty="0" smtClean="0"/>
              <a:t>Relazioni non lineari tra variabili</a:t>
            </a:r>
          </a:p>
          <a:p>
            <a:r>
              <a:rPr lang="it-IT" dirty="0" smtClean="0"/>
              <a:t>Caos deterministico</a:t>
            </a:r>
          </a:p>
          <a:p>
            <a:r>
              <a:rPr lang="it-IT" dirty="0" smtClean="0"/>
              <a:t>Causalità circolare</a:t>
            </a:r>
          </a:p>
          <a:p>
            <a:r>
              <a:rPr lang="it-IT" dirty="0" smtClean="0"/>
              <a:t>Proprietà emergenti</a:t>
            </a:r>
          </a:p>
          <a:p>
            <a:r>
              <a:rPr lang="it-IT" sz="4500" dirty="0" smtClean="0">
                <a:solidFill>
                  <a:schemeClr val="accent5">
                    <a:lumMod val="60000"/>
                    <a:lumOff val="40000"/>
                  </a:schemeClr>
                </a:solidFill>
              </a:rPr>
              <a:t>Imprevedibilità</a:t>
            </a:r>
          </a:p>
          <a:p>
            <a:endParaRPr lang="it-IT"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Nuove possibilità di conoscenza</a:t>
            </a:r>
            <a:endParaRPr lang="it-IT" dirty="0"/>
          </a:p>
        </p:txBody>
      </p:sp>
      <p:sp>
        <p:nvSpPr>
          <p:cNvPr id="3" name="Segnaposto contenuto 2"/>
          <p:cNvSpPr>
            <a:spLocks noGrp="1"/>
          </p:cNvSpPr>
          <p:nvPr>
            <p:ph idx="1"/>
          </p:nvPr>
        </p:nvSpPr>
        <p:spPr/>
        <p:txBody>
          <a:bodyPr/>
          <a:lstStyle/>
          <a:p>
            <a:r>
              <a:rPr lang="it-IT" dirty="0" smtClean="0"/>
              <a:t>Conseguenza di quanto visto sinora è la possibilità di conoscenza che il soggetto osservatore ha sul sistema</a:t>
            </a:r>
          </a:p>
          <a:p>
            <a:r>
              <a:rPr lang="it-IT" dirty="0" smtClean="0"/>
              <a:t>Tutti i sistemi della fisica classica si basano sull’assunto della prevedibilità</a:t>
            </a:r>
          </a:p>
          <a:p>
            <a:r>
              <a:rPr lang="it-IT" dirty="0" smtClean="0"/>
              <a:t>Date le condizioni iniziali, posso stabilire ad un tempo arbitrario il valore delle variabili del sistema </a:t>
            </a:r>
            <a:endParaRPr lang="it-IT"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Questo è possibile?</a:t>
            </a:r>
            <a:endParaRPr lang="it-IT" dirty="0"/>
          </a:p>
        </p:txBody>
      </p:sp>
      <p:sp>
        <p:nvSpPr>
          <p:cNvPr id="3" name="Segnaposto contenuto 2"/>
          <p:cNvSpPr>
            <a:spLocks noGrp="1"/>
          </p:cNvSpPr>
          <p:nvPr>
            <p:ph idx="1"/>
          </p:nvPr>
        </p:nvSpPr>
        <p:spPr/>
        <p:txBody>
          <a:bodyPr>
            <a:normAutofit fontScale="92500" lnSpcReduction="20000"/>
          </a:bodyPr>
          <a:lstStyle/>
          <a:p>
            <a:pPr marL="90488" indent="-7938" algn="ctr">
              <a:buNone/>
            </a:pPr>
            <a:r>
              <a:rPr lang="it-IT" i="1" dirty="0" smtClean="0"/>
              <a:t>Un'intelligenza che per un dato istante conoscesse tutte le forze da cui la natura è animata e la situazione rispettiva degli esseri che la compongono, se fosse così vasta da sottoporre questi dati all'analisi, abbraccerebbe in un'unica e medesima formula i movimenti dei più grandi corpi dell'universo e quelli del più lieve atomo: nulla sarebbe incerto per essa, e l'avvenire, come il passato, sarebbe presente ai suoi occhi.</a:t>
            </a:r>
          </a:p>
          <a:p>
            <a:pPr marL="90488" indent="-7938">
              <a:buNone/>
            </a:pPr>
            <a:endParaRPr lang="it-IT" dirty="0" smtClean="0"/>
          </a:p>
          <a:p>
            <a:pPr marL="90488" indent="-7938" algn="r">
              <a:buNone/>
            </a:pPr>
            <a:r>
              <a:rPr lang="it-IT" sz="2162" dirty="0" smtClean="0"/>
              <a:t>Laplace</a:t>
            </a:r>
          </a:p>
          <a:p>
            <a:pPr marL="90488" indent="-7938" algn="r">
              <a:buNone/>
            </a:pPr>
            <a:r>
              <a:rPr lang="it-IT" sz="2162" dirty="0" smtClean="0"/>
              <a:t>Saggio sulle probabilità (1814)</a:t>
            </a:r>
            <a:endParaRPr lang="it-IT" sz="2162"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Previsione</a:t>
            </a:r>
            <a:endParaRPr lang="it-IT" dirty="0"/>
          </a:p>
        </p:txBody>
      </p:sp>
      <p:sp>
        <p:nvSpPr>
          <p:cNvPr id="3" name="Segnaposto contenuto 2"/>
          <p:cNvSpPr>
            <a:spLocks noGrp="1"/>
          </p:cNvSpPr>
          <p:nvPr>
            <p:ph idx="1"/>
          </p:nvPr>
        </p:nvSpPr>
        <p:spPr/>
        <p:txBody>
          <a:bodyPr/>
          <a:lstStyle/>
          <a:p>
            <a:r>
              <a:rPr lang="it-IT" dirty="0" smtClean="0"/>
              <a:t>Chiamiamo questo approccio con il nome di previsione</a:t>
            </a:r>
          </a:p>
          <a:p>
            <a:r>
              <a:rPr lang="it-IT" dirty="0" smtClean="0"/>
              <a:t>Risultato </a:t>
            </a:r>
            <a:r>
              <a:rPr lang="it-IT" i="1" dirty="0" smtClean="0"/>
              <a:t>univoco</a:t>
            </a:r>
            <a:r>
              <a:rPr lang="it-IT" dirty="0" smtClean="0"/>
              <a:t> dell’applicazione di un modello</a:t>
            </a:r>
          </a:p>
          <a:p>
            <a:r>
              <a:rPr lang="it-IT" dirty="0" smtClean="0"/>
              <a:t>Parzialmente, è quello che accade anche in meteorologia, seppure, per via della non linearità, l’affidabilità della previsione si estenda per un periodo di tempo limitato</a:t>
            </a:r>
            <a:endParaRPr lang="it-IT"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Proiezione</a:t>
            </a:r>
            <a:endParaRPr lang="it-IT" dirty="0"/>
          </a:p>
        </p:txBody>
      </p:sp>
      <p:sp>
        <p:nvSpPr>
          <p:cNvPr id="3" name="Segnaposto contenuto 2"/>
          <p:cNvSpPr>
            <a:spLocks noGrp="1"/>
          </p:cNvSpPr>
          <p:nvPr>
            <p:ph idx="1"/>
          </p:nvPr>
        </p:nvSpPr>
        <p:spPr/>
        <p:txBody>
          <a:bodyPr/>
          <a:lstStyle/>
          <a:p>
            <a:r>
              <a:rPr lang="it-IT" dirty="0" smtClean="0"/>
              <a:t>Nella scienza del clima e nello studio dei sistemi complessi, parliamo invece di proiezione</a:t>
            </a:r>
          </a:p>
          <a:p>
            <a:r>
              <a:rPr lang="it-IT" dirty="0" smtClean="0"/>
              <a:t>Passiamo dall’univocità ad un ventaglio di possibilità tanto ampio quanto sono numerosi e vari gli scenari, gli assetti futuri</a:t>
            </a:r>
            <a:endParaRPr lang="it-IT"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fine della conoscenza?</a:t>
            </a:r>
            <a:endParaRPr lang="it-IT" dirty="0"/>
          </a:p>
        </p:txBody>
      </p:sp>
      <p:sp>
        <p:nvSpPr>
          <p:cNvPr id="3" name="Segnaposto contenuto 2"/>
          <p:cNvSpPr>
            <a:spLocks noGrp="1"/>
          </p:cNvSpPr>
          <p:nvPr>
            <p:ph idx="1"/>
          </p:nvPr>
        </p:nvSpPr>
        <p:spPr/>
        <p:txBody>
          <a:bodyPr/>
          <a:lstStyle/>
          <a:p>
            <a:r>
              <a:rPr lang="it-IT" dirty="0" smtClean="0"/>
              <a:t>L’imprevedibilità intrinseca ai sistemi complessi non comporta la fine della conoscenza</a:t>
            </a:r>
          </a:p>
          <a:p>
            <a:r>
              <a:rPr lang="it-IT" dirty="0" smtClean="0"/>
              <a:t>Occorre però ripensare che cosa significa conoscere il futuro!</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problema complicato</a:t>
            </a:r>
            <a:endParaRPr lang="it-IT" dirty="0"/>
          </a:p>
        </p:txBody>
      </p:sp>
      <p:pic>
        <p:nvPicPr>
          <p:cNvPr id="4" name="Segnaposto contenuto 3" descr="walking_randomly_equation.gif"/>
          <p:cNvPicPr>
            <a:picLocks noGrp="1" noChangeAspect="1"/>
          </p:cNvPicPr>
          <p:nvPr>
            <p:ph idx="1"/>
          </p:nvPr>
        </p:nvPicPr>
        <p:blipFill>
          <a:blip r:embed="rId2"/>
          <a:stretch>
            <a:fillRect/>
          </a:stretch>
        </p:blipFill>
        <p:spPr>
          <a:xfrm>
            <a:off x="1435100" y="1857345"/>
            <a:ext cx="7499350" cy="398151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Grazie per la vostra attenzione!</a:t>
            </a:r>
            <a:endParaRPr lang="it-IT" dirty="0"/>
          </a:p>
        </p:txBody>
      </p:sp>
      <p:sp>
        <p:nvSpPr>
          <p:cNvPr id="9" name="Sottotitolo 2"/>
          <p:cNvSpPr txBox="1">
            <a:spLocks/>
          </p:cNvSpPr>
          <p:nvPr/>
        </p:nvSpPr>
        <p:spPr>
          <a:xfrm>
            <a:off x="2514600" y="5660064"/>
            <a:ext cx="6400800" cy="969336"/>
          </a:xfrm>
          <a:prstGeom prst="rect">
            <a:avLst/>
          </a:prstGeom>
        </p:spPr>
        <p:txBody>
          <a:bodyPr tIns="0">
            <a:no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it-IT" sz="3600" dirty="0" smtClean="0">
                <a:solidFill>
                  <a:schemeClr val="tx2">
                    <a:shade val="30000"/>
                    <a:satMod val="150000"/>
                  </a:schemeClr>
                </a:solidFill>
              </a:rPr>
              <a:t>e</a:t>
            </a:r>
            <a:r>
              <a:rPr kumimoji="0" lang="it-IT" sz="3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leonora.barelli@studio.unibo.it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a:t>
            </a:r>
            <a:br>
              <a:rPr lang="it-IT" dirty="0" smtClean="0"/>
            </a:br>
            <a:r>
              <a:rPr lang="it-IT" dirty="0" smtClean="0"/>
              <a:t>i frattali</a:t>
            </a:r>
            <a:endParaRPr lang="it-IT"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Frattali</a:t>
            </a:r>
            <a:endParaRPr lang="it-IT" dirty="0"/>
          </a:p>
        </p:txBody>
      </p:sp>
      <p:sp>
        <p:nvSpPr>
          <p:cNvPr id="5" name="Segnaposto contenuto 4"/>
          <p:cNvSpPr>
            <a:spLocks noGrp="1"/>
          </p:cNvSpPr>
          <p:nvPr>
            <p:ph idx="1"/>
          </p:nvPr>
        </p:nvSpPr>
        <p:spPr/>
        <p:txBody>
          <a:bodyPr/>
          <a:lstStyle/>
          <a:p>
            <a:r>
              <a:rPr lang="it-IT" i="1" dirty="0" smtClean="0"/>
              <a:t>“Un frattale è un oggetto geometrico fatto di parti in un certo senso simili al tutto”</a:t>
            </a:r>
          </a:p>
          <a:p>
            <a:pPr algn="r">
              <a:buNone/>
            </a:pPr>
            <a:r>
              <a:rPr lang="it-IT" dirty="0" err="1" smtClean="0"/>
              <a:t>Mandelbrot</a:t>
            </a:r>
            <a:r>
              <a:rPr lang="it-IT" dirty="0" smtClean="0"/>
              <a:t>, 1987</a:t>
            </a:r>
          </a:p>
          <a:p>
            <a:pPr marL="596646" indent="-514350"/>
            <a:r>
              <a:rPr lang="it-IT" dirty="0" smtClean="0"/>
              <a:t>La principale proprietà è l’</a:t>
            </a:r>
            <a:r>
              <a:rPr lang="it-IT" b="1" dirty="0" smtClean="0"/>
              <a:t>invarianza di scala</a:t>
            </a:r>
            <a:r>
              <a:rPr lang="it-IT" dirty="0" smtClean="0"/>
              <a:t>: se un oggetto è frattale ci appare sempre con le stesse caratteristiche, a prescindere dalla risoluzione con cui lo osserviamo! </a:t>
            </a:r>
            <a:endParaRPr lang="it-IT"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curva non frattale</a:t>
            </a:r>
            <a:endParaRPr lang="it-IT" dirty="0"/>
          </a:p>
        </p:txBody>
      </p:sp>
      <p:sp>
        <p:nvSpPr>
          <p:cNvPr id="3" name="Segnaposto contenuto 2"/>
          <p:cNvSpPr>
            <a:spLocks noGrp="1"/>
          </p:cNvSpPr>
          <p:nvPr>
            <p:ph idx="1"/>
          </p:nvPr>
        </p:nvSpPr>
        <p:spPr/>
        <p:txBody>
          <a:bodyPr>
            <a:normAutofit lnSpcReduction="10000"/>
          </a:bodyPr>
          <a:lstStyle/>
          <a:p>
            <a:r>
              <a:rPr lang="it-IT" dirty="0" smtClean="0"/>
              <a:t>La circonferenza</a:t>
            </a:r>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t>Se ci avviciniamo l’oggetto diventa meno complicato!</a:t>
            </a:r>
            <a:endParaRPr lang="it-IT" dirty="0"/>
          </a:p>
        </p:txBody>
      </p:sp>
      <p:sp>
        <p:nvSpPr>
          <p:cNvPr id="4" name="Ovale 3"/>
          <p:cNvSpPr/>
          <p:nvPr/>
        </p:nvSpPr>
        <p:spPr>
          <a:xfrm>
            <a:off x="2731008" y="2209800"/>
            <a:ext cx="3010747" cy="3010747"/>
          </a:xfrm>
          <a:prstGeom prst="ellipse">
            <a:avLst/>
          </a:prstGeom>
          <a:noFill/>
          <a:ln/>
        </p:spPr>
        <p:style>
          <a:lnRef idx="1">
            <a:schemeClr val="accent1"/>
          </a:lnRef>
          <a:fillRef idx="3">
            <a:schemeClr val="accent1"/>
          </a:fillRef>
          <a:effectRef idx="2">
            <a:schemeClr val="accent1"/>
          </a:effectRef>
          <a:fontRef idx="minor">
            <a:schemeClr val="lt1"/>
          </a:fontRef>
        </p:style>
      </p:sp>
      <p:pic>
        <p:nvPicPr>
          <p:cNvPr id="6" name="Immagine 5"/>
          <p:cNvPicPr>
            <a:picLocks noChangeAspect="1"/>
          </p:cNvPicPr>
          <p:nvPr/>
        </p:nvPicPr>
        <p:blipFill>
          <a:blip r:embed="rId3"/>
          <a:stretch>
            <a:fillRect/>
          </a:stretch>
        </p:blipFill>
        <p:spPr>
          <a:xfrm rot="15098676">
            <a:off x="5187579" y="3620307"/>
            <a:ext cx="1591123" cy="994453"/>
          </a:xfrm>
          <a:prstGeom prst="rect">
            <a:avLst/>
          </a:prstGeom>
        </p:spPr>
      </p:pic>
      <p:cxnSp>
        <p:nvCxnSpPr>
          <p:cNvPr id="8" name="Connettore 1 7"/>
          <p:cNvCxnSpPr/>
          <p:nvPr/>
        </p:nvCxnSpPr>
        <p:spPr>
          <a:xfrm rot="5400000">
            <a:off x="6676652" y="3686530"/>
            <a:ext cx="1277078" cy="1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curva non frattale</a:t>
            </a:r>
            <a:endParaRPr lang="it-IT" dirty="0"/>
          </a:p>
        </p:txBody>
      </p:sp>
      <p:sp>
        <p:nvSpPr>
          <p:cNvPr id="3" name="Segnaposto contenuto 2"/>
          <p:cNvSpPr>
            <a:spLocks noGrp="1"/>
          </p:cNvSpPr>
          <p:nvPr>
            <p:ph idx="1"/>
          </p:nvPr>
        </p:nvSpPr>
        <p:spPr/>
        <p:txBody>
          <a:bodyPr/>
          <a:lstStyle/>
          <a:p>
            <a:r>
              <a:rPr lang="it-IT" dirty="0" smtClean="0"/>
              <a:t>Tutti gli oggetti geometrici euclidei (rette, piani, circonferenze, parabole, </a:t>
            </a:r>
            <a:r>
              <a:rPr lang="it-IT" dirty="0" err="1" smtClean="0"/>
              <a:t>iperboli…</a:t>
            </a:r>
            <a:r>
              <a:rPr lang="it-IT" dirty="0" smtClean="0"/>
              <a:t>) si costruiscono sul piano (o sullo spazio) cartesiano utilizzando </a:t>
            </a:r>
            <a:r>
              <a:rPr lang="it-IT" b="1" dirty="0" smtClean="0"/>
              <a:t>equazioni </a:t>
            </a:r>
            <a:r>
              <a:rPr lang="it-IT" dirty="0" smtClean="0"/>
              <a:t>del tipo</a:t>
            </a:r>
          </a:p>
          <a:p>
            <a:endParaRPr lang="it-IT" dirty="0" smtClean="0"/>
          </a:p>
          <a:p>
            <a:pPr algn="ctr">
              <a:buNone/>
            </a:pPr>
            <a:r>
              <a:rPr lang="it-IT" dirty="0" err="1" smtClean="0"/>
              <a:t>f</a:t>
            </a:r>
            <a:r>
              <a:rPr lang="it-IT" dirty="0" smtClean="0"/>
              <a:t>(</a:t>
            </a:r>
            <a:r>
              <a:rPr lang="it-IT" dirty="0" err="1" smtClean="0"/>
              <a:t>x</a:t>
            </a:r>
            <a:r>
              <a:rPr lang="it-IT" dirty="0" smtClean="0"/>
              <a:t>(</a:t>
            </a:r>
            <a:r>
              <a:rPr lang="it-IT" dirty="0" err="1" smtClean="0"/>
              <a:t>t</a:t>
            </a:r>
            <a:r>
              <a:rPr lang="it-IT" dirty="0" smtClean="0"/>
              <a:t>), </a:t>
            </a:r>
            <a:r>
              <a:rPr lang="it-IT" dirty="0" err="1" smtClean="0"/>
              <a:t>y</a:t>
            </a:r>
            <a:r>
              <a:rPr lang="it-IT" dirty="0" smtClean="0"/>
              <a:t>(</a:t>
            </a:r>
            <a:r>
              <a:rPr lang="it-IT" dirty="0" err="1" smtClean="0"/>
              <a:t>t</a:t>
            </a:r>
            <a:r>
              <a:rPr lang="it-IT" dirty="0" smtClean="0"/>
              <a:t>), </a:t>
            </a:r>
            <a:r>
              <a:rPr lang="it-IT" dirty="0" err="1" smtClean="0"/>
              <a:t>z</a:t>
            </a:r>
            <a:r>
              <a:rPr lang="it-IT" dirty="0" smtClean="0"/>
              <a:t>(</a:t>
            </a:r>
            <a:r>
              <a:rPr lang="it-IT" dirty="0" err="1" smtClean="0"/>
              <a:t>t</a:t>
            </a:r>
            <a:r>
              <a:rPr lang="it-IT" dirty="0" smtClean="0"/>
              <a:t>)) = </a:t>
            </a:r>
            <a:r>
              <a:rPr lang="it-IT" dirty="0" err="1" smtClean="0"/>
              <a:t>0</a:t>
            </a:r>
            <a:endParaRPr lang="it-IT" dirty="0" smtClean="0"/>
          </a:p>
          <a:p>
            <a:pPr marL="365125" indent="-9525">
              <a:buNone/>
            </a:pPr>
            <a:endParaRPr lang="it-IT" dirty="0" smtClean="0"/>
          </a:p>
          <a:p>
            <a:pPr marL="365125" indent="-9525">
              <a:buNone/>
            </a:pPr>
            <a:r>
              <a:rPr lang="it-IT" dirty="0" smtClean="0"/>
              <a:t>che descrivono la posizione del punto al variare del tempo </a:t>
            </a:r>
            <a:r>
              <a:rPr lang="it-IT" dirty="0" err="1" smtClean="0"/>
              <a:t>t</a:t>
            </a:r>
            <a:r>
              <a:rPr lang="it-IT" dirty="0" smtClean="0"/>
              <a:t>  </a:t>
            </a:r>
            <a:endParaRPr lang="it-IT"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curva frattale</a:t>
            </a:r>
            <a:endParaRPr lang="it-IT" dirty="0"/>
          </a:p>
        </p:txBody>
      </p:sp>
      <p:sp>
        <p:nvSpPr>
          <p:cNvPr id="3" name="Segnaposto contenuto 2"/>
          <p:cNvSpPr>
            <a:spLocks noGrp="1"/>
          </p:cNvSpPr>
          <p:nvPr>
            <p:ph idx="1"/>
          </p:nvPr>
        </p:nvSpPr>
        <p:spPr>
          <a:xfrm>
            <a:off x="1435608" y="1447800"/>
            <a:ext cx="7708392" cy="4800600"/>
          </a:xfrm>
        </p:spPr>
        <p:txBody>
          <a:bodyPr/>
          <a:lstStyle/>
          <a:p>
            <a:r>
              <a:rPr lang="it-IT" dirty="0" smtClean="0"/>
              <a:t>La curva di Von Koch</a:t>
            </a:r>
          </a:p>
          <a:p>
            <a:endParaRPr lang="it-IT" dirty="0" smtClean="0"/>
          </a:p>
          <a:p>
            <a:endParaRPr lang="it-IT" dirty="0" smtClean="0"/>
          </a:p>
          <a:p>
            <a:endParaRPr lang="it-IT" dirty="0" smtClean="0"/>
          </a:p>
          <a:p>
            <a:endParaRPr lang="it-IT" dirty="0" smtClean="0"/>
          </a:p>
          <a:p>
            <a:r>
              <a:rPr lang="it-IT" dirty="0" smtClean="0"/>
              <a:t>Se ci avviciniamo, il livello di complicazione non cambia</a:t>
            </a:r>
            <a:endParaRPr lang="it-IT" dirty="0"/>
          </a:p>
        </p:txBody>
      </p:sp>
      <p:pic>
        <p:nvPicPr>
          <p:cNvPr id="129026" name="Picture 2"/>
          <p:cNvPicPr>
            <a:picLocks noChangeAspect="1" noChangeArrowheads="1"/>
          </p:cNvPicPr>
          <p:nvPr/>
        </p:nvPicPr>
        <p:blipFill>
          <a:blip r:embed="rId2"/>
          <a:srcRect/>
          <a:stretch>
            <a:fillRect/>
          </a:stretch>
        </p:blipFill>
        <p:spPr bwMode="auto">
          <a:xfrm>
            <a:off x="4114800" y="2514600"/>
            <a:ext cx="1828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curva frattale</a:t>
            </a:r>
            <a:endParaRPr lang="it-IT" dirty="0"/>
          </a:p>
        </p:txBody>
      </p:sp>
      <p:sp>
        <p:nvSpPr>
          <p:cNvPr id="3" name="Segnaposto contenuto 2"/>
          <p:cNvSpPr>
            <a:spLocks noGrp="1"/>
          </p:cNvSpPr>
          <p:nvPr>
            <p:ph idx="1"/>
          </p:nvPr>
        </p:nvSpPr>
        <p:spPr/>
        <p:txBody>
          <a:bodyPr/>
          <a:lstStyle/>
          <a:p>
            <a:r>
              <a:rPr lang="it-IT" dirty="0" smtClean="0"/>
              <a:t>Gli oggetti frattali non si costruiscono con equazioni ma con </a:t>
            </a:r>
            <a:r>
              <a:rPr lang="it-IT" b="1" dirty="0" smtClean="0"/>
              <a:t>algoritmi</a:t>
            </a:r>
            <a:r>
              <a:rPr lang="it-IT" dirty="0" smtClean="0"/>
              <a:t> che vengono iterati per un numero </a:t>
            </a:r>
            <a:r>
              <a:rPr lang="it-IT" dirty="0" smtClean="0">
                <a:solidFill>
                  <a:schemeClr val="accent2"/>
                </a:solidFill>
              </a:rPr>
              <a:t>teoricamente</a:t>
            </a:r>
            <a:r>
              <a:rPr lang="it-IT" dirty="0" smtClean="0"/>
              <a:t> infinito di volte  </a:t>
            </a:r>
            <a:endParaRPr lang="it-IT" dirty="0"/>
          </a:p>
        </p:txBody>
      </p:sp>
      <p:cxnSp>
        <p:nvCxnSpPr>
          <p:cNvPr id="4" name="Connettore 1 3"/>
          <p:cNvCxnSpPr/>
          <p:nvPr/>
        </p:nvCxnSpPr>
        <p:spPr>
          <a:xfrm flipV="1">
            <a:off x="4191000" y="3124201"/>
            <a:ext cx="1600200" cy="1142999"/>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1524000" y="4038600"/>
            <a:ext cx="3505200" cy="923330"/>
          </a:xfrm>
          <a:prstGeom prst="rect">
            <a:avLst/>
          </a:prstGeom>
          <a:noFill/>
        </p:spPr>
        <p:txBody>
          <a:bodyPr wrap="square" rtlCol="0">
            <a:spAutoFit/>
          </a:bodyPr>
          <a:lstStyle/>
          <a:p>
            <a:r>
              <a:rPr lang="it-IT" dirty="0" smtClean="0"/>
              <a:t>dopo un certo numero di iterazioni, l’occhio umano non è più in grado di distinguere le modifiche</a:t>
            </a:r>
            <a:endParaRPr lang="it-IT" dirty="0"/>
          </a:p>
        </p:txBody>
      </p:sp>
      <p:cxnSp>
        <p:nvCxnSpPr>
          <p:cNvPr id="7" name="Connettore 1 6"/>
          <p:cNvCxnSpPr/>
          <p:nvPr/>
        </p:nvCxnSpPr>
        <p:spPr>
          <a:xfrm rot="5400000" flipH="1" flipV="1">
            <a:off x="6504941" y="3695701"/>
            <a:ext cx="1142999"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5428488" y="4286071"/>
            <a:ext cx="3505200" cy="1200329"/>
          </a:xfrm>
          <a:prstGeom prst="rect">
            <a:avLst/>
          </a:prstGeom>
          <a:noFill/>
        </p:spPr>
        <p:txBody>
          <a:bodyPr wrap="square" rtlCol="0">
            <a:spAutoFit/>
          </a:bodyPr>
          <a:lstStyle/>
          <a:p>
            <a:r>
              <a:rPr lang="it-IT" dirty="0" smtClean="0"/>
              <a:t>dopo un certo numero di iterazioni, l’hardware del computer non riesce più a migliorare l’approssimazione</a:t>
            </a:r>
            <a:endParaRPr lang="it-IT"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curva frattale</a:t>
            </a:r>
            <a:endParaRPr lang="it-IT" dirty="0"/>
          </a:p>
        </p:txBody>
      </p:sp>
      <p:sp>
        <p:nvSpPr>
          <p:cNvPr id="3" name="Segnaposto contenuto 2"/>
          <p:cNvSpPr>
            <a:spLocks noGrp="1"/>
          </p:cNvSpPr>
          <p:nvPr>
            <p:ph idx="1"/>
          </p:nvPr>
        </p:nvSpPr>
        <p:spPr/>
        <p:txBody>
          <a:bodyPr/>
          <a:lstStyle/>
          <a:p>
            <a:r>
              <a:rPr lang="it-IT" dirty="0" smtClean="0"/>
              <a:t>Costruzione della curva di Von </a:t>
            </a:r>
            <a:r>
              <a:rPr lang="it-IT" dirty="0" err="1" smtClean="0"/>
              <a:t>Kock</a:t>
            </a:r>
            <a:endParaRPr lang="it-IT" dirty="0"/>
          </a:p>
        </p:txBody>
      </p:sp>
      <p:pic>
        <p:nvPicPr>
          <p:cNvPr id="5" name="Von_Koch_curve.gif">
            <a:hlinkClick r:id="" action="ppaction://media"/>
          </p:cNvPr>
          <p:cNvPicPr/>
          <p:nvPr>
            <a:videoFile r:link="rId1"/>
          </p:nvPr>
        </p:nvPicPr>
        <p:blipFill>
          <a:blip r:embed="rId3"/>
          <a:stretch>
            <a:fillRect/>
          </a:stretch>
        </p:blipFill>
        <p:spPr>
          <a:xfrm>
            <a:off x="2971800" y="2209800"/>
            <a:ext cx="3810000" cy="3962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broccolo</a:t>
            </a:r>
            <a:endParaRPr lang="it-IT" dirty="0"/>
          </a:p>
        </p:txBody>
      </p:sp>
      <p:pic>
        <p:nvPicPr>
          <p:cNvPr id="130050" name="Picture 2"/>
          <p:cNvPicPr>
            <a:picLocks noChangeAspect="1" noChangeArrowheads="1"/>
          </p:cNvPicPr>
          <p:nvPr/>
        </p:nvPicPr>
        <p:blipFill>
          <a:blip r:embed="rId2"/>
          <a:srcRect/>
          <a:stretch>
            <a:fillRect/>
          </a:stretch>
        </p:blipFill>
        <p:spPr bwMode="auto">
          <a:xfrm>
            <a:off x="2159000" y="1727200"/>
            <a:ext cx="6350000" cy="444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felce</a:t>
            </a:r>
            <a:endParaRPr lang="it-IT" dirty="0"/>
          </a:p>
        </p:txBody>
      </p:sp>
      <p:pic>
        <p:nvPicPr>
          <p:cNvPr id="131074" name="Picture 2"/>
          <p:cNvPicPr>
            <a:picLocks noChangeAspect="1" noChangeArrowheads="1"/>
          </p:cNvPicPr>
          <p:nvPr/>
        </p:nvPicPr>
        <p:blipFill>
          <a:blip r:embed="rId2"/>
          <a:srcRect/>
          <a:stretch>
            <a:fillRect/>
          </a:stretch>
        </p:blipFill>
        <p:spPr bwMode="auto">
          <a:xfrm>
            <a:off x="3352800" y="1417638"/>
            <a:ext cx="3410565"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altro problema complicato</a:t>
            </a:r>
            <a:endParaRPr lang="it-IT" dirty="0"/>
          </a:p>
        </p:txBody>
      </p:sp>
      <p:sp>
        <p:nvSpPr>
          <p:cNvPr id="3" name="Segnaposto contenuto 2"/>
          <p:cNvSpPr>
            <a:spLocks noGrp="1"/>
          </p:cNvSpPr>
          <p:nvPr>
            <p:ph idx="1"/>
          </p:nvPr>
        </p:nvSpPr>
        <p:spPr/>
        <p:txBody>
          <a:bodyPr/>
          <a:lstStyle/>
          <a:p>
            <a:r>
              <a:rPr lang="it-IT" dirty="0" smtClean="0"/>
              <a:t>Riconoscere un’immagine già presente in una libreria di memoria</a:t>
            </a:r>
            <a:endParaRPr lang="it-IT" dirty="0"/>
          </a:p>
        </p:txBody>
      </p:sp>
      <p:pic>
        <p:nvPicPr>
          <p:cNvPr id="4" name="Immagine 3" descr="BIC_Cristal_StudCollet_1000.jpg"/>
          <p:cNvPicPr>
            <a:picLocks noChangeAspect="1"/>
          </p:cNvPicPr>
          <p:nvPr/>
        </p:nvPicPr>
        <p:blipFill>
          <a:blip r:embed="rId2"/>
          <a:stretch>
            <a:fillRect/>
          </a:stretch>
        </p:blipFill>
        <p:spPr>
          <a:xfrm>
            <a:off x="1600200" y="3792855"/>
            <a:ext cx="2724727" cy="1236345"/>
          </a:xfrm>
          <a:prstGeom prst="rect">
            <a:avLst/>
          </a:prstGeom>
        </p:spPr>
      </p:pic>
      <p:pic>
        <p:nvPicPr>
          <p:cNvPr id="5" name="Immagine 4" descr="Schermata 2017-02-20 alle 16.51.00.png"/>
          <p:cNvPicPr>
            <a:picLocks noChangeAspect="1"/>
          </p:cNvPicPr>
          <p:nvPr/>
        </p:nvPicPr>
        <p:blipFill>
          <a:blip r:embed="rId3"/>
          <a:stretch>
            <a:fillRect/>
          </a:stretch>
        </p:blipFill>
        <p:spPr>
          <a:xfrm>
            <a:off x="4713190" y="2743200"/>
            <a:ext cx="3897410" cy="34290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L’intestino umano</a:t>
            </a:r>
            <a:endParaRPr lang="it-IT" dirty="0"/>
          </a:p>
        </p:txBody>
      </p:sp>
      <p:pic>
        <p:nvPicPr>
          <p:cNvPr id="132098" name="Picture 2"/>
          <p:cNvPicPr>
            <a:picLocks noChangeAspect="1" noChangeArrowheads="1"/>
          </p:cNvPicPr>
          <p:nvPr/>
        </p:nvPicPr>
        <p:blipFill>
          <a:blip r:embed="rId3"/>
          <a:srcRect/>
          <a:stretch>
            <a:fillRect/>
          </a:stretch>
        </p:blipFill>
        <p:spPr bwMode="auto">
          <a:xfrm>
            <a:off x="1600200" y="1820062"/>
            <a:ext cx="7010400" cy="4047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polmoni umani</a:t>
            </a:r>
            <a:endParaRPr lang="it-IT" dirty="0"/>
          </a:p>
        </p:txBody>
      </p:sp>
      <p:pic>
        <p:nvPicPr>
          <p:cNvPr id="137218" name="Picture 2"/>
          <p:cNvPicPr>
            <a:picLocks noChangeAspect="1" noChangeArrowheads="1"/>
          </p:cNvPicPr>
          <p:nvPr/>
        </p:nvPicPr>
        <p:blipFill>
          <a:blip r:embed="rId3"/>
          <a:srcRect/>
          <a:stretch>
            <a:fillRect/>
          </a:stretch>
        </p:blipFill>
        <p:spPr bwMode="auto">
          <a:xfrm>
            <a:off x="2060553" y="1409700"/>
            <a:ext cx="6169047" cy="491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Solstizio.thmx</Template>
  <TotalTime>5234</TotalTime>
  <Words>4446</Words>
  <Application>Microsoft PowerPoint per Mac</Application>
  <PresentationFormat>Presentazione su schermo (4:3)</PresentationFormat>
  <Paragraphs>447</Paragraphs>
  <Slides>91</Slides>
  <Notes>33</Notes>
  <HiddenSlides>0</HiddenSlides>
  <MMClips>6</MMClips>
  <ScaleCrop>false</ScaleCrop>
  <HeadingPairs>
    <vt:vector size="4" baseType="variant">
      <vt:variant>
        <vt:lpstr>Modello struttura</vt:lpstr>
      </vt:variant>
      <vt:variant>
        <vt:i4>1</vt:i4>
      </vt:variant>
      <vt:variant>
        <vt:lpstr>Titoli diapositive</vt:lpstr>
      </vt:variant>
      <vt:variant>
        <vt:i4>91</vt:i4>
      </vt:variant>
    </vt:vector>
  </HeadingPairs>
  <TitlesOfParts>
    <vt:vector size="92" baseType="lpstr">
      <vt:lpstr>Solstizio</vt:lpstr>
      <vt:lpstr>La scienza della complessità</vt:lpstr>
      <vt:lpstr>Dentro la parola complesso</vt:lpstr>
      <vt:lpstr>Qualcosa di complicato…</vt:lpstr>
      <vt:lpstr>… e qualcosa di complesso</vt:lpstr>
      <vt:lpstr>Dentro la parola complesso</vt:lpstr>
      <vt:lpstr>Diapositiva 6</vt:lpstr>
      <vt:lpstr>Problemi complicati e complessi</vt:lpstr>
      <vt:lpstr>Un problema complicato</vt:lpstr>
      <vt:lpstr>Un altro problema complicato</vt:lpstr>
      <vt:lpstr>Problemi complicati e complessi</vt:lpstr>
      <vt:lpstr>Un problema complesso</vt:lpstr>
      <vt:lpstr>Un altro problema complesso</vt:lpstr>
      <vt:lpstr>Una sfida aperta</vt:lpstr>
      <vt:lpstr>Dopo i problemi, i sistemi</vt:lpstr>
      <vt:lpstr>Proprietà dei sistemi complessi </vt:lpstr>
      <vt:lpstr>Proprietà dei sistemi complessi</vt:lpstr>
      <vt:lpstr>Multidimensionalità</vt:lpstr>
      <vt:lpstr>Multidimensionalità</vt:lpstr>
      <vt:lpstr>Multidimensionalità: il clima</vt:lpstr>
      <vt:lpstr>Multidimensionalità: la cellula</vt:lpstr>
      <vt:lpstr>Multidimensionalità</vt:lpstr>
      <vt:lpstr>Multidimensionalità</vt:lpstr>
      <vt:lpstr>Multidimensionalità</vt:lpstr>
      <vt:lpstr>Proprietà dei sistemi complessi</vt:lpstr>
      <vt:lpstr>Relazioni non lineari tra variabili</vt:lpstr>
      <vt:lpstr>Relazioni non lineari tra variabili</vt:lpstr>
      <vt:lpstr>Relazioni non lineari tra variabili</vt:lpstr>
      <vt:lpstr>Relazioni non lineari tra variabili</vt:lpstr>
      <vt:lpstr>Il modello predatore-preda</vt:lpstr>
      <vt:lpstr>Il modello predatore-preda</vt:lpstr>
      <vt:lpstr>Il modello preda-predatore</vt:lpstr>
      <vt:lpstr>Il modello preda-predatore</vt:lpstr>
      <vt:lpstr>Il modello preda-predatore</vt:lpstr>
      <vt:lpstr>Il modello preda-predatore</vt:lpstr>
      <vt:lpstr>Il modello preda-predatore</vt:lpstr>
      <vt:lpstr>Una simulazione</vt:lpstr>
      <vt:lpstr>La realtà predatore-preda</vt:lpstr>
      <vt:lpstr>La realtà predatore-preda</vt:lpstr>
      <vt:lpstr>La realtà predatore-preda</vt:lpstr>
      <vt:lpstr>La realtà predatore-preda</vt:lpstr>
      <vt:lpstr>La realtà predatore-preda</vt:lpstr>
      <vt:lpstr>Proprietà dei sistemi complessi</vt:lpstr>
      <vt:lpstr>Una conseguenza della non linearità</vt:lpstr>
      <vt:lpstr>Le equazioni di Lorenz</vt:lpstr>
      <vt:lpstr>Le equazioni di Lorenz</vt:lpstr>
      <vt:lpstr>Le equazioni di Lorenz</vt:lpstr>
      <vt:lpstr>La scoperta di Lorenz</vt:lpstr>
      <vt:lpstr>Caos deterministico</vt:lpstr>
      <vt:lpstr>Caos o disordine?</vt:lpstr>
      <vt:lpstr>Caos o disordine?</vt:lpstr>
      <vt:lpstr>Caos o disordine?</vt:lpstr>
      <vt:lpstr>Caos o disordine?</vt:lpstr>
      <vt:lpstr>Cosa insegna Lorenz?</vt:lpstr>
      <vt:lpstr>Cosa insegna Lorenz?</vt:lpstr>
      <vt:lpstr>Un altro esempio</vt:lpstr>
      <vt:lpstr>Un altro esempio</vt:lpstr>
      <vt:lpstr>Un altro esempio</vt:lpstr>
      <vt:lpstr>Caos deterministico</vt:lpstr>
      <vt:lpstr>Proprietà dei sistemi complessi</vt:lpstr>
      <vt:lpstr>Causalità circolare</vt:lpstr>
      <vt:lpstr>Definizione di feedback</vt:lpstr>
      <vt:lpstr>Esempi di feedback</vt:lpstr>
      <vt:lpstr>Proprietà dei sistemi complessi</vt:lpstr>
      <vt:lpstr>Proprietà emergenti</vt:lpstr>
      <vt:lpstr>Le celle di Bénard</vt:lpstr>
      <vt:lpstr>Le celle di Bénard</vt:lpstr>
      <vt:lpstr>Una “emergenza” sociale</vt:lpstr>
      <vt:lpstr>Una “emergenza” sociale</vt:lpstr>
      <vt:lpstr>La vita come proprietà emergente</vt:lpstr>
      <vt:lpstr>Le regole della vita</vt:lpstr>
      <vt:lpstr>Le regole della vita</vt:lpstr>
      <vt:lpstr>La vita come proprietà emergente</vt:lpstr>
      <vt:lpstr>Diapositiva 73</vt:lpstr>
      <vt:lpstr>Proprietà dei sistemi complessi</vt:lpstr>
      <vt:lpstr>Nuove possibilità di conoscenza</vt:lpstr>
      <vt:lpstr>Questo è possibile?</vt:lpstr>
      <vt:lpstr>Previsione</vt:lpstr>
      <vt:lpstr>Proiezione</vt:lpstr>
      <vt:lpstr>La fine della conoscenza?</vt:lpstr>
      <vt:lpstr>Grazie per la vostra attenzione!</vt:lpstr>
      <vt:lpstr>Approfondimento: i frattali</vt:lpstr>
      <vt:lpstr>Frattali</vt:lpstr>
      <vt:lpstr>Una curva non frattale</vt:lpstr>
      <vt:lpstr>Una curva non frattale</vt:lpstr>
      <vt:lpstr>Una curva frattale</vt:lpstr>
      <vt:lpstr>Una curva frattale</vt:lpstr>
      <vt:lpstr>Una curva frattale</vt:lpstr>
      <vt:lpstr>Un broccolo</vt:lpstr>
      <vt:lpstr>Una felce</vt:lpstr>
      <vt:lpstr>L’intestino umano</vt:lpstr>
      <vt:lpstr>I polmoni umani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scienza della complessità</dc:title>
  <dc:creator>Euro Barelli</dc:creator>
  <cp:lastModifiedBy>Euro Barelli</cp:lastModifiedBy>
  <cp:revision>190</cp:revision>
  <dcterms:created xsi:type="dcterms:W3CDTF">2017-03-02T13:32:06Z</dcterms:created>
  <dcterms:modified xsi:type="dcterms:W3CDTF">2017-03-02T20:50:18Z</dcterms:modified>
</cp:coreProperties>
</file>